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860" r:id="rId5"/>
    <p:sldId id="861" r:id="rId6"/>
    <p:sldId id="914" r:id="rId7"/>
    <p:sldId id="902" r:id="rId8"/>
    <p:sldId id="885" r:id="rId9"/>
    <p:sldId id="805" r:id="rId10"/>
    <p:sldId id="905" r:id="rId11"/>
    <p:sldId id="909" r:id="rId12"/>
    <p:sldId id="810" r:id="rId13"/>
    <p:sldId id="817" r:id="rId14"/>
    <p:sldId id="910" r:id="rId15"/>
    <p:sldId id="832" r:id="rId16"/>
    <p:sldId id="911" r:id="rId17"/>
    <p:sldId id="916" r:id="rId18"/>
    <p:sldId id="883" r:id="rId19"/>
    <p:sldId id="879" r:id="rId20"/>
    <p:sldId id="882" r:id="rId21"/>
    <p:sldId id="878" r:id="rId22"/>
    <p:sldId id="895" r:id="rId23"/>
    <p:sldId id="91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222"/>
    <p:restoredTop sz="91411"/>
  </p:normalViewPr>
  <p:slideViewPr>
    <p:cSldViewPr snapToGrid="0" snapToObjects="1">
      <p:cViewPr>
        <p:scale>
          <a:sx n="96" d="100"/>
          <a:sy n="96" d="100"/>
        </p:scale>
        <p:origin x="-160" y="31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6A1BA-E55E-454C-8B4C-7D07C45D73B7}" type="datetimeFigureOut">
              <a:rPr lang="en-US" smtClean="0"/>
              <a:t>3/31/2021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51178-1A35-404C-AFEC-60F25C6ED1E2}" type="slidenum">
              <a:rPr lang="en-US" smtClean="0"/>
              <a:t>‹#›</a:t>
            </a:fld>
            <a:endParaRPr lang="en-US"/>
          </a:p>
        </p:txBody>
      </p:sp>
    </p:spTree>
    <p:extLst>
      <p:ext uri="{BB962C8B-B14F-4D97-AF65-F5344CB8AC3E}">
        <p14:creationId xmlns:p14="http://schemas.microsoft.com/office/powerpoint/2010/main" val="2288954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WfmA9s0LwH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5A791-4E8B-8349-96AC-436C4538CF4B}" type="slidenum">
              <a:rPr lang="en-US" smtClean="0"/>
              <a:t>1</a:t>
            </a:fld>
            <a:endParaRPr lang="en-US"/>
          </a:p>
        </p:txBody>
      </p:sp>
    </p:spTree>
    <p:extLst>
      <p:ext uri="{BB962C8B-B14F-4D97-AF65-F5344CB8AC3E}">
        <p14:creationId xmlns:p14="http://schemas.microsoft.com/office/powerpoint/2010/main" val="1076411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Artist: Ramzi </a:t>
            </a:r>
            <a:r>
              <a:rPr lang="en-GB" sz="1200" b="0" i="0" u="none" strike="noStrike" kern="1200" dirty="0" err="1">
                <a:solidFill>
                  <a:schemeClr val="tx1"/>
                </a:solidFill>
                <a:effectLst/>
                <a:latin typeface="+mn-lt"/>
                <a:ea typeface="+mn-ea"/>
                <a:cs typeface="+mn-cs"/>
              </a:rPr>
              <a:t>Maqdisi</a:t>
            </a:r>
            <a:r>
              <a:rPr lang="en-GB" sz="1200" b="0" i="0" u="none" strike="noStrike" kern="1200" dirty="0">
                <a:solidFill>
                  <a:schemeClr val="tx1"/>
                </a:solidFill>
                <a:effectLst/>
                <a:latin typeface="+mn-lt"/>
                <a:ea typeface="+mn-ea"/>
                <a:cs typeface="+mn-cs"/>
              </a:rPr>
              <a:t> </a:t>
            </a:r>
            <a:br>
              <a:rPr lang="en-GB" dirty="0"/>
            </a:br>
            <a:r>
              <a:rPr lang="en-GB" dirty="0"/>
              <a:t>Project: Defying My Disability – Film </a:t>
            </a:r>
          </a:p>
          <a:p>
            <a:r>
              <a:rPr lang="en-GB" sz="1200" b="0" i="0" u="none" strike="noStrike" kern="1200" dirty="0">
                <a:solidFill>
                  <a:schemeClr val="tx1"/>
                </a:solidFill>
                <a:effectLst/>
                <a:latin typeface="+mn-lt"/>
                <a:ea typeface="+mn-ea"/>
                <a:cs typeface="+mn-cs"/>
              </a:rPr>
              <a:t>Date: 2016</a:t>
            </a:r>
            <a:br>
              <a:rPr lang="en-GB" dirty="0"/>
            </a:br>
            <a:r>
              <a:rPr lang="en-GB" dirty="0"/>
              <a:t>Further information: </a:t>
            </a:r>
            <a:r>
              <a:rPr lang="en-US" dirty="0">
                <a:hlinkClick r:id="rId3"/>
              </a:rPr>
              <a:t>Defying My Disability - Al Jazeera World - YouTube</a:t>
            </a:r>
            <a:br>
              <a:rPr lang="en-GB" dirty="0"/>
            </a:br>
            <a:r>
              <a:rPr lang="en-GB" dirty="0"/>
              <a:t>Location: </a:t>
            </a:r>
            <a:r>
              <a:rPr lang="en-GB" sz="1200" b="0" i="0" u="none" strike="noStrike" kern="1200" dirty="0">
                <a:solidFill>
                  <a:schemeClr val="tx1"/>
                </a:solidFill>
                <a:effectLst/>
                <a:latin typeface="+mn-lt"/>
                <a:ea typeface="+mn-ea"/>
                <a:cs typeface="+mn-cs"/>
              </a:rPr>
              <a:t>Gaza Strip and West Bank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Overview:</a:t>
            </a:r>
          </a:p>
          <a:p>
            <a:endParaRPr lang="en-US" dirty="0"/>
          </a:p>
          <a:p>
            <a:r>
              <a:rPr lang="en-GB" sz="1800" dirty="0">
                <a:solidFill>
                  <a:srgbClr val="050505"/>
                </a:solidFill>
                <a:effectLst/>
                <a:latin typeface="Times New Roman" panose="02020603050405020304" pitchFamily="18" charset="0"/>
                <a:ea typeface="Calibri" panose="020F0502020204030204" pitchFamily="34" charset="0"/>
              </a:rPr>
              <a:t>The films showcase the challenges of people with disability in the Gaza Strip and West Bank through the narration of </a:t>
            </a:r>
            <a:r>
              <a:rPr lang="en-GB" sz="1800" dirty="0">
                <a:solidFill>
                  <a:srgbClr val="000000"/>
                </a:solidFill>
                <a:effectLst/>
                <a:latin typeface="Times New Roman" panose="02020603050405020304" pitchFamily="18" charset="0"/>
                <a:ea typeface="Calibri" panose="020F0502020204030204" pitchFamily="34" charset="0"/>
              </a:rPr>
              <a:t>seven disabled Palestinians between the ages of 7 and 28 with different disabilities. </a:t>
            </a:r>
          </a:p>
          <a:p>
            <a:endParaRPr lang="en-GB" sz="1800" dirty="0">
              <a:solidFill>
                <a:srgbClr val="000000"/>
              </a:solidFill>
              <a:effectLst/>
              <a:latin typeface="Times New Roman" panose="02020603050405020304" pitchFamily="18" charset="0"/>
            </a:endParaRPr>
          </a:p>
          <a:p>
            <a:r>
              <a:rPr lang="en-GB" sz="1800" dirty="0">
                <a:solidFill>
                  <a:srgbClr val="000000"/>
                </a:solidFill>
                <a:effectLst/>
                <a:latin typeface="Times New Roman" panose="02020603050405020304" pitchFamily="18" charset="0"/>
              </a:rPr>
              <a:t>Note: Images are screenshots from the film</a:t>
            </a:r>
            <a:endParaRPr lang="en-US" dirty="0"/>
          </a:p>
        </p:txBody>
      </p:sp>
      <p:sp>
        <p:nvSpPr>
          <p:cNvPr id="4" name="Slide Number Placeholder 3"/>
          <p:cNvSpPr>
            <a:spLocks noGrp="1"/>
          </p:cNvSpPr>
          <p:nvPr>
            <p:ph type="sldNum" sz="quarter" idx="5"/>
          </p:nvPr>
        </p:nvSpPr>
        <p:spPr/>
        <p:txBody>
          <a:bodyPr/>
          <a:lstStyle/>
          <a:p>
            <a:fld id="{EFF7E0C1-368F-7340-9C28-A18C830A5780}" type="slidenum">
              <a:rPr lang="en-US" smtClean="0"/>
              <a:t>11</a:t>
            </a:fld>
            <a:endParaRPr lang="en-US"/>
          </a:p>
        </p:txBody>
      </p:sp>
    </p:spTree>
    <p:extLst>
      <p:ext uri="{BB962C8B-B14F-4D97-AF65-F5344CB8AC3E}">
        <p14:creationId xmlns:p14="http://schemas.microsoft.com/office/powerpoint/2010/main" val="2668358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Artist: Rusted Radishes</a:t>
            </a:r>
            <a:r>
              <a:rPr lang="en-GB" sz="1200" b="0" i="0" u="none" strike="noStrike" kern="1200" baseline="0" dirty="0">
                <a:solidFill>
                  <a:schemeClr val="tx1"/>
                </a:solidFill>
                <a:effectLst/>
                <a:latin typeface="+mn-lt"/>
                <a:ea typeface="+mn-ea"/>
                <a:cs typeface="+mn-cs"/>
              </a:rPr>
              <a:t> Collective in collaboration with Beirut Moment Collective and Public Works (</a:t>
            </a:r>
            <a:r>
              <a:rPr lang="en-US" dirty="0"/>
              <a:t>Lebanese Physically Handicapped Union)</a:t>
            </a: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Date: 2020</a:t>
            </a:r>
            <a:br>
              <a:rPr lang="en-GB" dirty="0"/>
            </a:br>
            <a:r>
              <a:rPr lang="en-GB" dirty="0"/>
              <a:t>Further information: Digital Illustration- Disability Archetype </a:t>
            </a:r>
          </a:p>
          <a:p>
            <a:endParaRPr lang="en-US" dirty="0"/>
          </a:p>
          <a:p>
            <a:r>
              <a:rPr lang="en-US" dirty="0"/>
              <a:t>Overview:</a:t>
            </a:r>
          </a:p>
          <a:p>
            <a:r>
              <a:rPr lang="en-US" dirty="0"/>
              <a:t>Rusted Radishes Collective is an interdisciplinary Literary and Art Journal. One of the collective’s project was a digital illustration series called Object of Protest in collaboration with Beirut Moment Collective, another research collective based in London. The project was part of a partnership with Public Works, an architecture practice working within and towards public spaces, and the Lebanese Physically Handicapped Union, a grassroots advocacy organization for the handicapped. The proposed outcomes of Beirut Moments are self-built interventions focused on social impact, raising awareness and challenging perceptions regarding disability and its material culture. </a:t>
            </a:r>
            <a:br>
              <a:rPr lang="en-US" dirty="0"/>
            </a:br>
            <a:r>
              <a:rPr lang="en-US" dirty="0"/>
              <a:t>Furthermore, one of the poetry editors, Christine </a:t>
            </a:r>
            <a:r>
              <a:rPr lang="en-US" dirty="0" err="1"/>
              <a:t>Choueiri</a:t>
            </a:r>
            <a:r>
              <a:rPr lang="en-US" dirty="0"/>
              <a:t> has listed in her interests: gender, sexuality, queerness and disability (the mention of disability is not commonly listed in Lebanese artist’s statements of biographies). </a:t>
            </a:r>
          </a:p>
        </p:txBody>
      </p:sp>
      <p:sp>
        <p:nvSpPr>
          <p:cNvPr id="4" name="Slide Number Placeholder 3"/>
          <p:cNvSpPr>
            <a:spLocks noGrp="1"/>
          </p:cNvSpPr>
          <p:nvPr>
            <p:ph type="sldNum" sz="quarter" idx="10"/>
          </p:nvPr>
        </p:nvSpPr>
        <p:spPr/>
        <p:txBody>
          <a:bodyPr/>
          <a:lstStyle/>
          <a:p>
            <a:fld id="{EFF7E0C1-368F-7340-9C28-A18C830A5780}" type="slidenum">
              <a:rPr lang="en-US" smtClean="0"/>
              <a:t>12</a:t>
            </a:fld>
            <a:endParaRPr lang="en-US"/>
          </a:p>
        </p:txBody>
      </p:sp>
    </p:spTree>
    <p:extLst>
      <p:ext uri="{BB962C8B-B14F-4D97-AF65-F5344CB8AC3E}">
        <p14:creationId xmlns:p14="http://schemas.microsoft.com/office/powerpoint/2010/main" val="3061519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Artist/ Organization: Deaf Animation Team in cooperation with Tamer Institute of Community Education / </a:t>
            </a:r>
            <a:r>
              <a:rPr lang="en-GB" sz="1800" dirty="0">
                <a:effectLst/>
                <a:latin typeface="Times New Roman" panose="02020603050405020304" pitchFamily="18" charset="0"/>
                <a:ea typeface="Calibri" panose="020F0502020204030204" pitchFamily="34" charset="0"/>
              </a:rPr>
              <a:t>British Council and Palestinian Red Crescent Society’s Total Communication </a:t>
            </a:r>
            <a:br>
              <a:rPr lang="en-GB" dirty="0"/>
            </a:br>
            <a:r>
              <a:rPr lang="en-GB" dirty="0"/>
              <a:t>Project: </a:t>
            </a:r>
            <a:r>
              <a:rPr lang="en-US" b="1" i="0" dirty="0">
                <a:solidFill>
                  <a:srgbClr val="661B02"/>
                </a:solidFill>
                <a:effectLst/>
                <a:latin typeface="Ubuntu"/>
              </a:rPr>
              <a:t>Animated Dictionary of Palestinian Sign Language</a:t>
            </a:r>
            <a:r>
              <a:rPr lang="en-US" b="0" i="0" dirty="0">
                <a:solidFill>
                  <a:srgbClr val="661B02"/>
                </a:solidFill>
                <a:effectLst/>
                <a:latin typeface="Ubuntu"/>
              </a:rPr>
              <a:t> </a:t>
            </a:r>
            <a:endParaRPr lang="ar-JO" dirty="0"/>
          </a:p>
          <a:p>
            <a:r>
              <a:rPr lang="en-GB" sz="1200" b="0" i="0" u="none" strike="noStrike" kern="1200" dirty="0">
                <a:solidFill>
                  <a:schemeClr val="tx1"/>
                </a:solidFill>
                <a:effectLst/>
                <a:latin typeface="+mn-lt"/>
                <a:ea typeface="+mn-ea"/>
                <a:cs typeface="+mn-cs"/>
              </a:rPr>
              <a:t>Date: Not specified – Deaf Animation team project started in 2012 </a:t>
            </a:r>
            <a:br>
              <a:rPr lang="en-GB" dirty="0"/>
            </a:br>
            <a:r>
              <a:rPr lang="en-GB" dirty="0"/>
              <a:t>Further information: </a:t>
            </a:r>
            <a:r>
              <a:rPr lang="en-GB" sz="1200" b="0" i="0" u="none" strike="noStrike" kern="1200" dirty="0">
                <a:solidFill>
                  <a:schemeClr val="tx1"/>
                </a:solidFill>
                <a:effectLst/>
                <a:latin typeface="+mn-lt"/>
                <a:ea typeface="+mn-ea"/>
                <a:cs typeface="+mn-cs"/>
              </a:rPr>
              <a:t>Learning animated video – screen shots from video </a:t>
            </a:r>
            <a:br>
              <a:rPr lang="en-GB" dirty="0"/>
            </a:br>
            <a:r>
              <a:rPr lang="en-GB" dirty="0"/>
              <a:t>Location:</a:t>
            </a:r>
            <a:r>
              <a:rPr lang="ar-JO" dirty="0"/>
              <a:t> </a:t>
            </a:r>
            <a:r>
              <a:rPr lang="en-US" dirty="0"/>
              <a:t>Ramallah – Palestine </a:t>
            </a:r>
            <a:endParaRPr lang="ar-JO" dirty="0"/>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Overview:</a:t>
            </a:r>
          </a:p>
          <a:p>
            <a:endParaRPr lang="en-GB" sz="1200" b="0" i="0" u="none" strike="noStrike" kern="1200" dirty="0">
              <a:solidFill>
                <a:schemeClr val="tx1"/>
              </a:solidFill>
              <a:effectLst/>
              <a:latin typeface="+mn-lt"/>
              <a:ea typeface="+mn-ea"/>
              <a:cs typeface="+mn-cs"/>
            </a:endParaRPr>
          </a:p>
          <a:p>
            <a:pPr algn="l" fontAlgn="base"/>
            <a:r>
              <a:rPr lang="en-US" b="0" i="0" dirty="0">
                <a:solidFill>
                  <a:srgbClr val="661B02"/>
                </a:solidFill>
                <a:effectLst/>
                <a:latin typeface="Ubuntu"/>
              </a:rPr>
              <a:t>100 Signs is a project of the Deaf Animation Team in cooperation with the Tamer Institute of Community Education. It has three goals: </a:t>
            </a:r>
            <a:r>
              <a:rPr lang="en-US" b="0" i="0" dirty="0">
                <a:solidFill>
                  <a:srgbClr val="661B02"/>
                </a:solidFill>
                <a:effectLst/>
                <a:latin typeface="inherit"/>
              </a:rPr>
              <a:t>to explore different ways of animating sign language, to create an engaging and attractive teaching resource for young learners, to develop a model for animated sign language resources that can be replicated by sign language communities in other countries.</a:t>
            </a:r>
          </a:p>
          <a:p>
            <a:pPr algn="l" fontAlgn="base">
              <a:buFont typeface="Arial" panose="020B0604020202020204" pitchFamily="34" charset="0"/>
              <a:buNone/>
            </a:pPr>
            <a:r>
              <a:rPr lang="en-US" b="0" i="0" dirty="0">
                <a:solidFill>
                  <a:srgbClr val="661B02"/>
                </a:solidFill>
                <a:effectLst/>
                <a:latin typeface="Ubuntu"/>
              </a:rPr>
              <a:t>The </a:t>
            </a:r>
            <a:r>
              <a:rPr lang="en-US" b="1" i="0" dirty="0">
                <a:solidFill>
                  <a:srgbClr val="661B02"/>
                </a:solidFill>
                <a:effectLst/>
                <a:latin typeface="Ubuntu"/>
              </a:rPr>
              <a:t>Animated Dictionary of Palestinian Sign Language</a:t>
            </a:r>
            <a:r>
              <a:rPr lang="en-US" b="0" i="0" dirty="0">
                <a:solidFill>
                  <a:srgbClr val="661B02"/>
                </a:solidFill>
                <a:effectLst/>
                <a:latin typeface="Ubuntu"/>
              </a:rPr>
              <a:t> was created as a reference as well as a learning resource for classes and home studies.  </a:t>
            </a:r>
            <a:r>
              <a:rPr lang="en-US" b="1" i="0" dirty="0">
                <a:solidFill>
                  <a:srgbClr val="661B02"/>
                </a:solidFill>
                <a:effectLst/>
                <a:latin typeface="Ubuntu"/>
              </a:rPr>
              <a:t>Learning Sets from the dictionary</a:t>
            </a:r>
            <a:r>
              <a:rPr lang="en-US" b="0" i="0" dirty="0">
                <a:solidFill>
                  <a:srgbClr val="661B02"/>
                </a:solidFill>
                <a:effectLst/>
                <a:latin typeface="Ubuntu"/>
              </a:rPr>
              <a:t> were created for use in Sign Language Awareness classes. The classes are facilitated by the Deaf Animation Team. Their aim is to give members of the hearing community a basic understanding of sign language.</a:t>
            </a:r>
            <a:endParaRPr lang="en-US" b="0" i="0" dirty="0">
              <a:solidFill>
                <a:srgbClr val="661B02"/>
              </a:solidFill>
              <a:effectLst/>
              <a:latin typeface="inherit"/>
            </a:endParaRPr>
          </a:p>
          <a:p>
            <a:endParaRPr lang="en-US" dirty="0"/>
          </a:p>
          <a:p>
            <a:endParaRPr lang="en-US" dirty="0"/>
          </a:p>
          <a:p>
            <a:r>
              <a:rPr lang="en-US" dirty="0"/>
              <a:t>It's true that animation can really work wonders. I am not sure if you are interested in other examples at this point, but HI was involved in engaging an animation company in Gaza to support on awareness raising about the rights of all children to inclusive education, working with groups of children with and without disabilities who created the animations . https://</a:t>
            </a:r>
            <a:r>
              <a:rPr lang="en-US" dirty="0" err="1"/>
              <a:t>www.youtube.com</a:t>
            </a:r>
            <a:r>
              <a:rPr lang="en-US" dirty="0"/>
              <a:t>/</a:t>
            </a:r>
            <a:r>
              <a:rPr lang="en-US" dirty="0" err="1"/>
              <a:t>watch?v</a:t>
            </a:r>
            <a:r>
              <a:rPr lang="en-US" dirty="0"/>
              <a:t>=Xyisja80uY0&amp;list=PLNfGGFaMkXSP21s5HW_4MGB73dlUQ2Tz7</a:t>
            </a:r>
          </a:p>
          <a:p>
            <a:endParaRPr lang="en-US" dirty="0"/>
          </a:p>
          <a:p>
            <a:r>
              <a:rPr lang="en-US" dirty="0"/>
              <a:t>https://</a:t>
            </a:r>
            <a:r>
              <a:rPr lang="en-US" dirty="0" err="1"/>
              <a:t>www.youtube.com</a:t>
            </a:r>
            <a:r>
              <a:rPr lang="en-US" dirty="0"/>
              <a:t>/</a:t>
            </a:r>
            <a:r>
              <a:rPr lang="en-US" dirty="0" err="1"/>
              <a:t>watch?v</a:t>
            </a:r>
            <a:r>
              <a:rPr lang="en-US"/>
              <a:t>=N8YBNd_zqkI</a:t>
            </a:r>
            <a:endParaRPr lang="en-US" dirty="0"/>
          </a:p>
          <a:p>
            <a:endParaRPr lang="en-US" dirty="0"/>
          </a:p>
          <a:p>
            <a:r>
              <a:rPr lang="en-US" dirty="0" err="1"/>
              <a:t>www.atfaluna.net</a:t>
            </a:r>
            <a:r>
              <a:rPr lang="en-US" dirty="0"/>
              <a:t> </a:t>
            </a:r>
          </a:p>
        </p:txBody>
      </p:sp>
      <p:sp>
        <p:nvSpPr>
          <p:cNvPr id="4" name="Slide Number Placeholder 3"/>
          <p:cNvSpPr>
            <a:spLocks noGrp="1"/>
          </p:cNvSpPr>
          <p:nvPr>
            <p:ph type="sldNum" sz="quarter" idx="5"/>
          </p:nvPr>
        </p:nvSpPr>
        <p:spPr/>
        <p:txBody>
          <a:bodyPr/>
          <a:lstStyle/>
          <a:p>
            <a:fld id="{EFF7E0C1-368F-7340-9C28-A18C830A5780}" type="slidenum">
              <a:rPr lang="en-US" smtClean="0"/>
              <a:t>13</a:t>
            </a:fld>
            <a:endParaRPr lang="en-US"/>
          </a:p>
        </p:txBody>
      </p:sp>
    </p:spTree>
    <p:extLst>
      <p:ext uri="{BB962C8B-B14F-4D97-AF65-F5344CB8AC3E}">
        <p14:creationId xmlns:p14="http://schemas.microsoft.com/office/powerpoint/2010/main" val="185502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5A791-4E8B-8349-96AC-436C4538CF4B}" type="slidenum">
              <a:rPr lang="en-US" smtClean="0"/>
              <a:t>14</a:t>
            </a:fld>
            <a:endParaRPr lang="en-US"/>
          </a:p>
        </p:txBody>
      </p:sp>
    </p:spTree>
    <p:extLst>
      <p:ext uri="{BB962C8B-B14F-4D97-AF65-F5344CB8AC3E}">
        <p14:creationId xmlns:p14="http://schemas.microsoft.com/office/powerpoint/2010/main" val="261841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Living with disability in any part of the world comes with its own challenges - yet the main issue that the majority experience are societal attitudes, which seem to conspire to stop you from living an ordinary life. </a:t>
            </a:r>
            <a:br>
              <a:rPr lang="en-GB" dirty="0"/>
            </a:br>
            <a:br>
              <a:rPr lang="en-GB" dirty="0"/>
            </a:br>
            <a:r>
              <a:rPr lang="en-GB" sz="1200" b="0" i="0" u="none" strike="noStrike" kern="1200" dirty="0">
                <a:solidFill>
                  <a:schemeClr val="tx1"/>
                </a:solidFill>
                <a:effectLst/>
                <a:latin typeface="+mn-lt"/>
                <a:ea typeface="+mn-ea"/>
                <a:cs typeface="+mn-cs"/>
              </a:rPr>
              <a:t>But what happens when you are not just fighting social prejudice, but also confronting a military occupation? This is precisely the battle that Mohamed </a:t>
            </a:r>
            <a:r>
              <a:rPr lang="en-GB" sz="1200" b="0" i="0" u="none" strike="noStrike" kern="1200" dirty="0" err="1">
                <a:solidFill>
                  <a:schemeClr val="tx1"/>
                </a:solidFill>
                <a:effectLst/>
                <a:latin typeface="+mn-lt"/>
                <a:ea typeface="+mn-ea"/>
                <a:cs typeface="+mn-cs"/>
              </a:rPr>
              <a:t>Dalo</a:t>
            </a:r>
            <a:r>
              <a:rPr lang="en-GB" sz="1200" b="0" i="0" u="none" strike="noStrike" kern="1200" dirty="0">
                <a:solidFill>
                  <a:schemeClr val="tx1"/>
                </a:solidFill>
                <a:effectLst/>
                <a:latin typeface="+mn-lt"/>
                <a:ea typeface="+mn-ea"/>
                <a:cs typeface="+mn-cs"/>
              </a:rPr>
              <a:t> from Gaza has been fighting since shortly after birth, when he was diagnosed with Muscular Dystrophy - the degeneration of the muscles - where almost every aspect of daily life is a struggle for survival and progression.</a:t>
            </a:r>
            <a:br>
              <a:rPr lang="en-GB" dirty="0"/>
            </a:br>
            <a:br>
              <a:rPr lang="en-GB" dirty="0"/>
            </a:br>
            <a:r>
              <a:rPr lang="en-GB" sz="1200" b="0" i="0" u="none" strike="noStrike" kern="1200" dirty="0">
                <a:solidFill>
                  <a:schemeClr val="tx1"/>
                </a:solidFill>
                <a:effectLst/>
                <a:latin typeface="+mn-lt"/>
                <a:ea typeface="+mn-ea"/>
                <a:cs typeface="+mn-cs"/>
              </a:rPr>
              <a:t>From a very young age Mohamed was encouraged by his parents, particularly his father, to integrate fully - a lack of special needs schools made the decision a more natural one - and so he attended mainstream school and mixed with people of various abilities. </a:t>
            </a:r>
            <a:br>
              <a:rPr lang="en-GB" dirty="0"/>
            </a:br>
            <a:br>
              <a:rPr lang="en-GB" dirty="0"/>
            </a:br>
            <a:r>
              <a:rPr lang="en-GB" sz="1200" b="0" i="0" u="none" strike="noStrike" kern="1200" dirty="0">
                <a:solidFill>
                  <a:schemeClr val="tx1"/>
                </a:solidFill>
                <a:effectLst/>
                <a:latin typeface="+mn-lt"/>
                <a:ea typeface="+mn-ea"/>
                <a:cs typeface="+mn-cs"/>
              </a:rPr>
              <a:t>This left Mohamed growing in confidence, as his fellow students and teachers gradually accepted his disability, and he became at ease with being "different" from others around him. The fact that Gaza has yet to acknowledge and implement the United Nations Convention on the Rights of Persons with Disabilities decreases the chance for personal development if you are an individual living with disability.</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According to Medical Aid For Palestinians research, more than 87 percent of Palestinians with a disability are unemployed, and one third will never get married. More than one-third of Palestinians with a disability have never been to school, while many do not use public transport as it is not adapted sufficiently. </a:t>
            </a:r>
            <a:br>
              <a:rPr lang="en-GB" dirty="0"/>
            </a:br>
            <a:br>
              <a:rPr lang="en-GB" dirty="0"/>
            </a:br>
            <a:r>
              <a:rPr lang="en-GB" sz="1200" b="0" i="0" u="none" strike="noStrike" kern="1200" dirty="0">
                <a:solidFill>
                  <a:schemeClr val="tx1"/>
                </a:solidFill>
                <a:effectLst/>
                <a:latin typeface="+mn-lt"/>
                <a:ea typeface="+mn-ea"/>
                <a:cs typeface="+mn-cs"/>
              </a:rPr>
              <a:t>It is these practical barriers which make living with a disability extremely hard under occupation. Yet Mohamed did not let these obstacles deter him from pursuing his dream of becoming an artist.</a:t>
            </a:r>
            <a:br>
              <a:rPr lang="en-GB" dirty="0"/>
            </a:br>
            <a:br>
              <a:rPr lang="en-GB" dirty="0"/>
            </a:br>
            <a:r>
              <a:rPr lang="en-GB" sz="1200" b="0" i="0" u="none" strike="noStrike" kern="1200" dirty="0">
                <a:solidFill>
                  <a:schemeClr val="tx1"/>
                </a:solidFill>
                <a:effectLst/>
                <a:latin typeface="+mn-lt"/>
                <a:ea typeface="+mn-ea"/>
                <a:cs typeface="+mn-cs"/>
              </a:rPr>
              <a:t>Ever since he was a toddler, art was a hobby that grew into a passion which knew no barriers, when Mohamed's health and condition deteriorated and he could no longer endure the long and tiring school day, he had little choice but to leave education before he had the chance to complete his baccalaureate exams - the equivalent of British A-Levels - and so Mohamed embarked on a solitary journey to achieve his dream.</a:t>
            </a:r>
            <a:endParaRPr lang="en-US" dirty="0"/>
          </a:p>
        </p:txBody>
      </p:sp>
      <p:sp>
        <p:nvSpPr>
          <p:cNvPr id="4" name="Slide Number Placeholder 3"/>
          <p:cNvSpPr>
            <a:spLocks noGrp="1"/>
          </p:cNvSpPr>
          <p:nvPr>
            <p:ph type="sldNum" sz="quarter" idx="5"/>
          </p:nvPr>
        </p:nvSpPr>
        <p:spPr/>
        <p:txBody>
          <a:bodyPr/>
          <a:lstStyle/>
          <a:p>
            <a:fld id="{F9F5A791-4E8B-8349-96AC-436C4538CF4B}" type="slidenum">
              <a:rPr lang="en-US" smtClean="0"/>
              <a:t>15</a:t>
            </a:fld>
            <a:endParaRPr lang="en-US"/>
          </a:p>
        </p:txBody>
      </p:sp>
    </p:spTree>
    <p:extLst>
      <p:ext uri="{BB962C8B-B14F-4D97-AF65-F5344CB8AC3E}">
        <p14:creationId xmlns:p14="http://schemas.microsoft.com/office/powerpoint/2010/main" val="1632059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Founded in 1988 by </a:t>
            </a:r>
            <a:r>
              <a:rPr lang="en-GB" sz="1200" b="0" i="0" u="none" strike="noStrike" kern="1200" dirty="0" err="1">
                <a:solidFill>
                  <a:schemeClr val="tx1"/>
                </a:solidFill>
                <a:effectLst/>
                <a:latin typeface="+mn-lt"/>
                <a:ea typeface="+mn-ea"/>
                <a:cs typeface="+mn-cs"/>
              </a:rPr>
              <a:t>Suha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Shoman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Darat</a:t>
            </a:r>
            <a:r>
              <a:rPr lang="en-GB" sz="1200" b="0" i="0" u="none" strike="noStrike" kern="1200" dirty="0">
                <a:solidFill>
                  <a:schemeClr val="tx1"/>
                </a:solidFill>
                <a:effectLst/>
                <a:latin typeface="+mn-lt"/>
                <a:ea typeface="+mn-ea"/>
                <a:cs typeface="+mn-cs"/>
              </a:rPr>
              <a:t> al </a:t>
            </a:r>
            <a:r>
              <a:rPr lang="en-GB" sz="1200" b="0" i="0" u="none" strike="noStrike" kern="1200" dirty="0" err="1">
                <a:solidFill>
                  <a:schemeClr val="tx1"/>
                </a:solidFill>
                <a:effectLst/>
                <a:latin typeface="+mn-lt"/>
                <a:ea typeface="+mn-ea"/>
                <a:cs typeface="+mn-cs"/>
              </a:rPr>
              <a:t>Funun</a:t>
            </a:r>
            <a:r>
              <a:rPr lang="en-GB" sz="1200" b="0" i="0" u="none" strike="noStrike" kern="1200" dirty="0">
                <a:solidFill>
                  <a:schemeClr val="tx1"/>
                </a:solidFill>
                <a:effectLst/>
                <a:latin typeface="+mn-lt"/>
                <a:ea typeface="+mn-ea"/>
                <a:cs typeface="+mn-cs"/>
              </a:rPr>
              <a:t> is a "home for the arts", and has become a meeting place for artists, a hub for artistic practices, experimentation and critical discourse, and an oasis for researchers and fellows. </a:t>
            </a:r>
          </a:p>
          <a:p>
            <a:r>
              <a:rPr lang="en-GB" sz="1200" b="0" i="0" u="none" strike="noStrike" kern="1200" dirty="0">
                <a:solidFill>
                  <a:schemeClr val="tx1"/>
                </a:solidFill>
                <a:effectLst/>
                <a:latin typeface="+mn-lt"/>
                <a:ea typeface="+mn-ea"/>
                <a:cs typeface="+mn-cs"/>
              </a:rPr>
              <a:t>Housed in six renovated historical buildings and warehouses, with a restored archaeological site in the garden, it creates a unique encounter between art, architecture, archaeology, and landscaping. For more information about the buildings and exhibition spaces, see the photo tour. </a:t>
            </a:r>
          </a:p>
          <a:p>
            <a:r>
              <a:rPr lang="en-GB" sz="1200" b="0" i="0" u="none" strike="noStrike" kern="1200" dirty="0" err="1">
                <a:solidFill>
                  <a:schemeClr val="tx1"/>
                </a:solidFill>
                <a:effectLst/>
                <a:latin typeface="+mn-lt"/>
                <a:ea typeface="+mn-ea"/>
                <a:cs typeface="+mn-cs"/>
              </a:rPr>
              <a:t>Darat</a:t>
            </a:r>
            <a:r>
              <a:rPr lang="en-GB" sz="1200" b="0" i="0" u="none" strike="noStrike" kern="1200" dirty="0">
                <a:solidFill>
                  <a:schemeClr val="tx1"/>
                </a:solidFill>
                <a:effectLst/>
                <a:latin typeface="+mn-lt"/>
                <a:ea typeface="+mn-ea"/>
                <a:cs typeface="+mn-cs"/>
              </a:rPr>
              <a:t> al </a:t>
            </a:r>
            <a:r>
              <a:rPr lang="en-GB" sz="1200" b="0" i="0" u="none" strike="noStrike" kern="1200" dirty="0" err="1">
                <a:solidFill>
                  <a:schemeClr val="tx1"/>
                </a:solidFill>
                <a:effectLst/>
                <a:latin typeface="+mn-lt"/>
                <a:ea typeface="+mn-ea"/>
                <a:cs typeface="+mn-cs"/>
              </a:rPr>
              <a:t>Funun</a:t>
            </a:r>
            <a:r>
              <a:rPr lang="en-GB" sz="1200" b="0" i="0" u="none" strike="noStrike" kern="1200" dirty="0">
                <a:solidFill>
                  <a:schemeClr val="tx1"/>
                </a:solidFill>
                <a:effectLst/>
                <a:latin typeface="+mn-lt"/>
                <a:ea typeface="+mn-ea"/>
                <a:cs typeface="+mn-cs"/>
              </a:rPr>
              <a:t> holds and exhibits the Khalid </a:t>
            </a:r>
            <a:r>
              <a:rPr lang="en-GB" sz="1200" b="0" i="0" u="none" strike="noStrike" kern="1200" dirty="0" err="1">
                <a:solidFill>
                  <a:schemeClr val="tx1"/>
                </a:solidFill>
                <a:effectLst/>
                <a:latin typeface="+mn-lt"/>
                <a:ea typeface="+mn-ea"/>
                <a:cs typeface="+mn-cs"/>
              </a:rPr>
              <a:t>Shoman</a:t>
            </a:r>
            <a:r>
              <a:rPr lang="en-GB" sz="1200" b="0" i="0" u="none" strike="noStrike" kern="1200" dirty="0">
                <a:solidFill>
                  <a:schemeClr val="tx1"/>
                </a:solidFill>
                <a:effectLst/>
                <a:latin typeface="+mn-lt"/>
                <a:ea typeface="+mn-ea"/>
                <a:cs typeface="+mn-cs"/>
              </a:rPr>
              <a:t> Collection of contemporary art of the Arab world, organizes curated exhibitions, talks, film screenings, and educational programs; supports experimental projects at the Lab, hosts performances and concerts, offers a PhD fellowship and artist residencies, and publishes books and catalogues.</a:t>
            </a:r>
          </a:p>
          <a:p>
            <a:endParaRPr lang="en-US" dirty="0"/>
          </a:p>
        </p:txBody>
      </p:sp>
      <p:sp>
        <p:nvSpPr>
          <p:cNvPr id="4" name="Slide Number Placeholder 3"/>
          <p:cNvSpPr>
            <a:spLocks noGrp="1"/>
          </p:cNvSpPr>
          <p:nvPr>
            <p:ph type="sldNum" sz="quarter" idx="5"/>
          </p:nvPr>
        </p:nvSpPr>
        <p:spPr/>
        <p:txBody>
          <a:bodyPr/>
          <a:lstStyle/>
          <a:p>
            <a:fld id="{F9F5A791-4E8B-8349-96AC-436C4538CF4B}" type="slidenum">
              <a:rPr lang="en-US" smtClean="0"/>
              <a:t>16</a:t>
            </a:fld>
            <a:endParaRPr lang="en-US"/>
          </a:p>
        </p:txBody>
      </p:sp>
    </p:spTree>
    <p:extLst>
      <p:ext uri="{BB962C8B-B14F-4D97-AF65-F5344CB8AC3E}">
        <p14:creationId xmlns:p14="http://schemas.microsoft.com/office/powerpoint/2010/main" val="2884556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5A791-4E8B-8349-96AC-436C4538CF4B}" type="slidenum">
              <a:rPr lang="en-US" smtClean="0"/>
              <a:t>17</a:t>
            </a:fld>
            <a:endParaRPr lang="en-US"/>
          </a:p>
        </p:txBody>
      </p:sp>
    </p:spTree>
    <p:extLst>
      <p:ext uri="{BB962C8B-B14F-4D97-AF65-F5344CB8AC3E}">
        <p14:creationId xmlns:p14="http://schemas.microsoft.com/office/powerpoint/2010/main" val="3071292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Living with disability in any part of the world comes with its own challenges - yet the main issue that the majority experience are societal attitudes, which seem to conspire to stop you from living an ordinary life. </a:t>
            </a:r>
            <a:br>
              <a:rPr lang="en-GB" dirty="0"/>
            </a:br>
            <a:br>
              <a:rPr lang="en-GB" dirty="0"/>
            </a:br>
            <a:r>
              <a:rPr lang="en-GB" sz="1200" b="0" i="0" u="none" strike="noStrike" kern="1200" dirty="0">
                <a:solidFill>
                  <a:schemeClr val="tx1"/>
                </a:solidFill>
                <a:effectLst/>
                <a:latin typeface="+mn-lt"/>
                <a:ea typeface="+mn-ea"/>
                <a:cs typeface="+mn-cs"/>
              </a:rPr>
              <a:t>But what happens when you are not just fighting social prejudice, but also confronting a military occupation? This is precisely the battle that Mohamed </a:t>
            </a:r>
            <a:r>
              <a:rPr lang="en-GB" sz="1200" b="0" i="0" u="none" strike="noStrike" kern="1200" dirty="0" err="1">
                <a:solidFill>
                  <a:schemeClr val="tx1"/>
                </a:solidFill>
                <a:effectLst/>
                <a:latin typeface="+mn-lt"/>
                <a:ea typeface="+mn-ea"/>
                <a:cs typeface="+mn-cs"/>
              </a:rPr>
              <a:t>Dalo</a:t>
            </a:r>
            <a:r>
              <a:rPr lang="en-GB" sz="1200" b="0" i="0" u="none" strike="noStrike" kern="1200" dirty="0">
                <a:solidFill>
                  <a:schemeClr val="tx1"/>
                </a:solidFill>
                <a:effectLst/>
                <a:latin typeface="+mn-lt"/>
                <a:ea typeface="+mn-ea"/>
                <a:cs typeface="+mn-cs"/>
              </a:rPr>
              <a:t> from Gaza has been fighting since shortly after birth, when he was diagnosed with Muscular Dystrophy - the degeneration of the muscles - where almost every aspect of daily life is a struggle for survival and progression.</a:t>
            </a:r>
            <a:br>
              <a:rPr lang="en-GB" dirty="0"/>
            </a:br>
            <a:br>
              <a:rPr lang="en-GB" dirty="0"/>
            </a:br>
            <a:r>
              <a:rPr lang="en-GB" sz="1200" b="0" i="0" u="none" strike="noStrike" kern="1200" dirty="0">
                <a:solidFill>
                  <a:schemeClr val="tx1"/>
                </a:solidFill>
                <a:effectLst/>
                <a:latin typeface="+mn-lt"/>
                <a:ea typeface="+mn-ea"/>
                <a:cs typeface="+mn-cs"/>
              </a:rPr>
              <a:t>From a very young age Mohamed was encouraged by his parents, particularly his father, to integrate fully - a lack of special needs schools made the decision a more natural one - and so he attended mainstream school and mixed with people of various abilities. </a:t>
            </a:r>
            <a:br>
              <a:rPr lang="en-GB" dirty="0"/>
            </a:br>
            <a:br>
              <a:rPr lang="en-GB" dirty="0"/>
            </a:br>
            <a:r>
              <a:rPr lang="en-GB" sz="1200" b="0" i="0" u="none" strike="noStrike" kern="1200" dirty="0">
                <a:solidFill>
                  <a:schemeClr val="tx1"/>
                </a:solidFill>
                <a:effectLst/>
                <a:latin typeface="+mn-lt"/>
                <a:ea typeface="+mn-ea"/>
                <a:cs typeface="+mn-cs"/>
              </a:rPr>
              <a:t>This left Mohamed growing in confidence, as his fellow students and teachers gradually accepted his disability, and he became at ease with being "different" from others around him. The fact that Gaza has yet to acknowledge and implement the United Nations Convention on the Rights of Persons with Disabilities decreases the chance for personal development if you are an individual living with disability.</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According to Medical Aid For Palestinians research, more than 87 percent of Palestinians with a disability are unemployed, and one third will never get married. More than one-third of Palestinians with a disability have never been to school, while many do not use public transport as it is not adapted sufficiently. </a:t>
            </a:r>
            <a:br>
              <a:rPr lang="en-GB" dirty="0"/>
            </a:br>
            <a:br>
              <a:rPr lang="en-GB" dirty="0"/>
            </a:br>
            <a:r>
              <a:rPr lang="en-GB" sz="1200" b="0" i="0" u="none" strike="noStrike" kern="1200" dirty="0">
                <a:solidFill>
                  <a:schemeClr val="tx1"/>
                </a:solidFill>
                <a:effectLst/>
                <a:latin typeface="+mn-lt"/>
                <a:ea typeface="+mn-ea"/>
                <a:cs typeface="+mn-cs"/>
              </a:rPr>
              <a:t>It is these practical barriers which make living with a disability extremely hard under occupation. Yet Mohamed did not let these obstacles deter him from pursuing his dream of becoming an artist.</a:t>
            </a:r>
            <a:br>
              <a:rPr lang="en-GB" dirty="0"/>
            </a:br>
            <a:br>
              <a:rPr lang="en-GB" dirty="0"/>
            </a:br>
            <a:r>
              <a:rPr lang="en-GB" sz="1200" b="0" i="0" u="none" strike="noStrike" kern="1200" dirty="0">
                <a:solidFill>
                  <a:schemeClr val="tx1"/>
                </a:solidFill>
                <a:effectLst/>
                <a:latin typeface="+mn-lt"/>
                <a:ea typeface="+mn-ea"/>
                <a:cs typeface="+mn-cs"/>
              </a:rPr>
              <a:t>Ever since he was a toddler, art was a hobby that grew into a passion which knew no barriers, when Mohamed's health and condition deteriorated and he could no longer endure the long and tiring school day, he had little choice but to leave education before he had the chance to complete his baccalaureate exams - the equivalent of British A-Levels - and so Mohamed embarked on a solitary journey to achieve his dream.</a:t>
            </a:r>
            <a:endParaRPr lang="en-US" dirty="0"/>
          </a:p>
        </p:txBody>
      </p:sp>
      <p:sp>
        <p:nvSpPr>
          <p:cNvPr id="4" name="Slide Number Placeholder 3"/>
          <p:cNvSpPr>
            <a:spLocks noGrp="1"/>
          </p:cNvSpPr>
          <p:nvPr>
            <p:ph type="sldNum" sz="quarter" idx="5"/>
          </p:nvPr>
        </p:nvSpPr>
        <p:spPr/>
        <p:txBody>
          <a:bodyPr/>
          <a:lstStyle/>
          <a:p>
            <a:fld id="{F9F5A791-4E8B-8349-96AC-436C4538CF4B}" type="slidenum">
              <a:rPr lang="en-US" smtClean="0"/>
              <a:t>18</a:t>
            </a:fld>
            <a:endParaRPr lang="en-US"/>
          </a:p>
        </p:txBody>
      </p:sp>
    </p:spTree>
    <p:extLst>
      <p:ext uri="{BB962C8B-B14F-4D97-AF65-F5344CB8AC3E}">
        <p14:creationId xmlns:p14="http://schemas.microsoft.com/office/powerpoint/2010/main" val="875736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51178-1A35-404C-AFEC-60F25C6ED1E2}" type="slidenum">
              <a:rPr lang="en-US" smtClean="0"/>
              <a:t>19</a:t>
            </a:fld>
            <a:endParaRPr lang="en-US"/>
          </a:p>
        </p:txBody>
      </p:sp>
    </p:spTree>
    <p:extLst>
      <p:ext uri="{BB962C8B-B14F-4D97-AF65-F5344CB8AC3E}">
        <p14:creationId xmlns:p14="http://schemas.microsoft.com/office/powerpoint/2010/main" val="2865335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5A791-4E8B-8349-96AC-436C4538CF4B}" type="slidenum">
              <a:rPr lang="en-US" smtClean="0"/>
              <a:t>20</a:t>
            </a:fld>
            <a:endParaRPr lang="en-US"/>
          </a:p>
        </p:txBody>
      </p:sp>
    </p:spTree>
    <p:extLst>
      <p:ext uri="{BB962C8B-B14F-4D97-AF65-F5344CB8AC3E}">
        <p14:creationId xmlns:p14="http://schemas.microsoft.com/office/powerpoint/2010/main" val="1135227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5A791-4E8B-8349-96AC-436C4538CF4B}" type="slidenum">
              <a:rPr lang="en-US" smtClean="0"/>
              <a:t>2</a:t>
            </a:fld>
            <a:endParaRPr lang="en-US"/>
          </a:p>
        </p:txBody>
      </p:sp>
    </p:spTree>
    <p:extLst>
      <p:ext uri="{BB962C8B-B14F-4D97-AF65-F5344CB8AC3E}">
        <p14:creationId xmlns:p14="http://schemas.microsoft.com/office/powerpoint/2010/main" val="3278109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51178-1A35-404C-AFEC-60F25C6ED1E2}" type="slidenum">
              <a:rPr lang="en-US" smtClean="0"/>
              <a:t>3</a:t>
            </a:fld>
            <a:endParaRPr lang="en-US"/>
          </a:p>
        </p:txBody>
      </p:sp>
    </p:spTree>
    <p:extLst>
      <p:ext uri="{BB962C8B-B14F-4D97-AF65-F5344CB8AC3E}">
        <p14:creationId xmlns:p14="http://schemas.microsoft.com/office/powerpoint/2010/main" val="1184538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5A791-4E8B-8349-96AC-436C4538CF4B}" type="slidenum">
              <a:rPr lang="en-US" smtClean="0"/>
              <a:t>5</a:t>
            </a:fld>
            <a:endParaRPr lang="en-US"/>
          </a:p>
        </p:txBody>
      </p:sp>
    </p:spTree>
    <p:extLst>
      <p:ext uri="{BB962C8B-B14F-4D97-AF65-F5344CB8AC3E}">
        <p14:creationId xmlns:p14="http://schemas.microsoft.com/office/powerpoint/2010/main" val="2630941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Institution: Al Amal (Hope Institute) – Artist: </a:t>
            </a:r>
            <a:r>
              <a:rPr lang="en-GB" sz="1200" b="0" i="0" u="none" strike="noStrike" kern="1200" dirty="0" err="1">
                <a:solidFill>
                  <a:schemeClr val="tx1"/>
                </a:solidFill>
                <a:effectLst/>
                <a:latin typeface="+mn-lt"/>
                <a:ea typeface="+mn-ea"/>
                <a:cs typeface="+mn-cs"/>
              </a:rPr>
              <a:t>Mounira</a:t>
            </a:r>
            <a:r>
              <a:rPr lang="en-GB" sz="1200" b="0" i="0" u="none" strike="noStrike" kern="1200" dirty="0">
                <a:solidFill>
                  <a:schemeClr val="tx1"/>
                </a:solidFill>
                <a:effectLst/>
                <a:latin typeface="+mn-lt"/>
                <a:ea typeface="+mn-ea"/>
                <a:cs typeface="+mn-cs"/>
              </a:rPr>
              <a:t> Al </a:t>
            </a:r>
            <a:r>
              <a:rPr lang="en-GB" sz="1200" b="0" i="0" u="none" strike="noStrike" kern="1200" dirty="0" err="1">
                <a:solidFill>
                  <a:schemeClr val="tx1"/>
                </a:solidFill>
                <a:effectLst/>
                <a:latin typeface="+mn-lt"/>
                <a:ea typeface="+mn-ea"/>
                <a:cs typeface="+mn-cs"/>
              </a:rPr>
              <a:t>Solh</a:t>
            </a:r>
            <a:r>
              <a:rPr lang="en-GB" sz="1200" b="0" i="0" u="none" strike="noStrike" kern="1200" dirty="0">
                <a:solidFill>
                  <a:schemeClr val="tx1"/>
                </a:solidFill>
                <a:effectLst/>
                <a:latin typeface="+mn-lt"/>
                <a:ea typeface="+mn-ea"/>
                <a:cs typeface="+mn-cs"/>
              </a:rPr>
              <a:t> </a:t>
            </a:r>
            <a:br>
              <a:rPr lang="en-GB" dirty="0"/>
            </a:br>
            <a:r>
              <a:rPr lang="en-GB" dirty="0"/>
              <a:t>Project: NA</a:t>
            </a:r>
          </a:p>
          <a:p>
            <a:r>
              <a:rPr lang="en-GB" sz="1200" b="0" i="0" u="none" strike="noStrike" kern="1200" dirty="0">
                <a:solidFill>
                  <a:schemeClr val="tx1"/>
                </a:solidFill>
                <a:effectLst/>
                <a:latin typeface="+mn-lt"/>
                <a:ea typeface="+mn-ea"/>
                <a:cs typeface="+mn-cs"/>
              </a:rPr>
              <a:t>Date: 1959 – ongoing </a:t>
            </a:r>
            <a:br>
              <a:rPr lang="en-GB" dirty="0"/>
            </a:br>
            <a:r>
              <a:rPr lang="en-GB" dirty="0"/>
              <a:t>Further information: </a:t>
            </a:r>
            <a:r>
              <a:rPr lang="en-GB" sz="1200" b="0" i="0" u="none" strike="noStrike" kern="1200" dirty="0">
                <a:solidFill>
                  <a:schemeClr val="tx1"/>
                </a:solidFill>
                <a:effectLst/>
                <a:latin typeface="+mn-lt"/>
                <a:ea typeface="+mn-ea"/>
                <a:cs typeface="+mn-cs"/>
              </a:rPr>
              <a:t>Video still</a:t>
            </a:r>
            <a:br>
              <a:rPr lang="en-GB" dirty="0"/>
            </a:br>
            <a:r>
              <a:rPr lang="en-GB" dirty="0"/>
              <a:t>Location: </a:t>
            </a:r>
            <a:r>
              <a:rPr lang="en-GB" sz="1200" b="0" i="0" u="none" strike="noStrike" kern="1200" dirty="0" err="1">
                <a:solidFill>
                  <a:schemeClr val="tx1"/>
                </a:solidFill>
                <a:effectLst/>
                <a:latin typeface="+mn-lt"/>
                <a:ea typeface="+mn-ea"/>
                <a:cs typeface="+mn-cs"/>
              </a:rPr>
              <a:t>Broummana</a:t>
            </a:r>
            <a:r>
              <a:rPr lang="en-GB" sz="1200" b="0" i="0" u="none" strike="noStrike" kern="1200" dirty="0">
                <a:solidFill>
                  <a:schemeClr val="tx1"/>
                </a:solidFill>
                <a:effectLst/>
                <a:latin typeface="+mn-lt"/>
                <a:ea typeface="+mn-ea"/>
                <a:cs typeface="+mn-cs"/>
              </a:rPr>
              <a:t> – Lebanon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Overview:</a:t>
            </a:r>
          </a:p>
          <a:p>
            <a:endParaRPr lang="en-GB" sz="1200" b="0" i="0" u="none" strike="noStrike" kern="1200" dirty="0">
              <a:solidFill>
                <a:schemeClr val="tx1"/>
              </a:solidFill>
              <a:effectLst/>
              <a:latin typeface="+mn-lt"/>
              <a:ea typeface="+mn-ea"/>
              <a:cs typeface="+mn-cs"/>
            </a:endParaRPr>
          </a:p>
          <a:p>
            <a:pPr marL="0" marR="0" algn="just">
              <a:lnSpc>
                <a:spcPct val="115000"/>
              </a:lnSpc>
              <a:spcBef>
                <a:spcPts val="0"/>
              </a:spcBef>
              <a:spcAft>
                <a:spcPts val="600"/>
              </a:spcAft>
            </a:pPr>
            <a:r>
              <a:rPr lang="en-GB" sz="1800" dirty="0">
                <a:effectLst/>
                <a:latin typeface="Gill Sans MT" panose="020B0502020104020203" pitchFamily="34" charset="0"/>
                <a:ea typeface="Calibri" panose="020F0502020204030204" pitchFamily="34" charset="0"/>
                <a:cs typeface="Times New Roman" panose="02020603050405020304" pitchFamily="18" charset="0"/>
              </a:rPr>
              <a:t>The internationally acclaimed artist </a:t>
            </a:r>
            <a:r>
              <a:rPr lang="en-GB" sz="1800" dirty="0" err="1">
                <a:effectLst/>
                <a:latin typeface="Gill Sans MT" panose="020B0502020104020203" pitchFamily="34" charset="0"/>
                <a:ea typeface="Calibri" panose="020F0502020204030204" pitchFamily="34" charset="0"/>
                <a:cs typeface="Times New Roman" panose="02020603050405020304" pitchFamily="18" charset="0"/>
              </a:rPr>
              <a:t>Mounira</a:t>
            </a:r>
            <a:r>
              <a:rPr lang="en-GB" sz="1800" dirty="0">
                <a:effectLst/>
                <a:latin typeface="Gill Sans MT" panose="020B0502020104020203" pitchFamily="34" charset="0"/>
                <a:ea typeface="Calibri" panose="020F0502020204030204" pitchFamily="34" charset="0"/>
                <a:cs typeface="Times New Roman" panose="02020603050405020304" pitchFamily="18" charset="0"/>
              </a:rPr>
              <a:t> Al </a:t>
            </a:r>
            <a:r>
              <a:rPr lang="en-GB" sz="1800" dirty="0" err="1">
                <a:effectLst/>
                <a:latin typeface="Gill Sans MT" panose="020B0502020104020203" pitchFamily="34" charset="0"/>
                <a:ea typeface="Calibri" panose="020F0502020204030204" pitchFamily="34" charset="0"/>
                <a:cs typeface="Times New Roman" panose="02020603050405020304" pitchFamily="18" charset="0"/>
              </a:rPr>
              <a:t>Solh</a:t>
            </a:r>
            <a:r>
              <a:rPr lang="en-GB" sz="1800" dirty="0">
                <a:effectLst/>
                <a:latin typeface="Gill Sans MT" panose="020B0502020104020203" pitchFamily="34" charset="0"/>
                <a:ea typeface="Calibri" panose="020F0502020204030204" pitchFamily="34" charset="0"/>
                <a:cs typeface="Times New Roman" panose="02020603050405020304" pitchFamily="18" charset="0"/>
              </a:rPr>
              <a:t> supports and works with the Al Amal Institute,  created by her grandmother (the late </a:t>
            </a:r>
            <a:r>
              <a:rPr lang="en-GB" sz="1800" dirty="0" err="1">
                <a:effectLst/>
                <a:latin typeface="Gill Sans MT" panose="020B0502020104020203" pitchFamily="34" charset="0"/>
                <a:ea typeface="Calibri" panose="020F0502020204030204" pitchFamily="34" charset="0"/>
                <a:cs typeface="Times New Roman" panose="02020603050405020304" pitchFamily="18" charset="0"/>
              </a:rPr>
              <a:t>Mounira</a:t>
            </a:r>
            <a:r>
              <a:rPr lang="en-GB" sz="1800" dirty="0">
                <a:effectLst/>
                <a:latin typeface="Gill Sans MT" panose="020B0502020104020203" pitchFamily="34" charset="0"/>
                <a:ea typeface="Calibri" panose="020F0502020204030204" pitchFamily="34" charset="0"/>
                <a:cs typeface="Times New Roman" panose="02020603050405020304" pitchFamily="18" charset="0"/>
              </a:rPr>
              <a:t> El </a:t>
            </a:r>
            <a:r>
              <a:rPr lang="en-GB" sz="1800" dirty="0" err="1">
                <a:effectLst/>
                <a:latin typeface="Gill Sans MT" panose="020B0502020104020203" pitchFamily="34" charset="0"/>
                <a:ea typeface="Calibri" panose="020F0502020204030204" pitchFamily="34" charset="0"/>
                <a:cs typeface="Times New Roman" panose="02020603050405020304" pitchFamily="18" charset="0"/>
              </a:rPr>
              <a:t>Solh</a:t>
            </a:r>
            <a:r>
              <a:rPr lang="en-GB" sz="1800" dirty="0">
                <a:effectLst/>
                <a:latin typeface="Gill Sans MT" panose="020B0502020104020203" pitchFamily="34" charset="0"/>
                <a:ea typeface="Calibri" panose="020F0502020204030204" pitchFamily="34" charset="0"/>
                <a:cs typeface="Times New Roman" panose="02020603050405020304" pitchFamily="18" charset="0"/>
              </a:rPr>
              <a:t>), in Lebanon. Inaugurated  in 1959, it was one of the first in the region to host people with disabilities and create a school for them. It became a successful school with about 150 students with special needs, who arrived from all over the Arab world. Having survived the Lebanese Civil War, today Al Amal functions as a family house for about 30 permanent residents with disabilities, all of whom live there and consider it their home, according to the artist, rather than a school. In the 1990s, the</a:t>
            </a:r>
            <a:r>
              <a:rPr lang="en-US" sz="1800" dirty="0">
                <a:effectLst/>
                <a:latin typeface="Gill Sans MT" panose="020B0502020104020203" pitchFamily="34" charset="0"/>
                <a:ea typeface="Calibri" panose="020F0502020204030204" pitchFamily="34" charset="0"/>
                <a:cs typeface="Times New Roman" panose="02020603050405020304" pitchFamily="18" charset="0"/>
              </a:rPr>
              <a:t> </a:t>
            </a:r>
            <a:r>
              <a:rPr lang="en-GB" sz="1800" dirty="0">
                <a:effectLst/>
                <a:latin typeface="Gill Sans MT" panose="020B0502020104020203" pitchFamily="34" charset="0"/>
                <a:ea typeface="Calibri" panose="020F0502020204030204" pitchFamily="34" charset="0"/>
                <a:cs typeface="Times New Roman" panose="02020603050405020304" pitchFamily="18" charset="0"/>
              </a:rPr>
              <a:t>Institute launched programs to allow people with disabilities to work and attain employment. There is also a program to work with farmers with disabilities from Lebanon that was initiated by Al </a:t>
            </a:r>
            <a:r>
              <a:rPr lang="en-GB" sz="1800" dirty="0" err="1">
                <a:effectLst/>
                <a:latin typeface="Gill Sans MT" panose="020B0502020104020203" pitchFamily="34" charset="0"/>
                <a:ea typeface="Calibri" panose="020F0502020204030204" pitchFamily="34" charset="0"/>
                <a:cs typeface="Times New Roman" panose="02020603050405020304" pitchFamily="18" charset="0"/>
              </a:rPr>
              <a:t>Solh’s</a:t>
            </a:r>
            <a:r>
              <a:rPr lang="en-GB" sz="1800" dirty="0">
                <a:effectLst/>
                <a:latin typeface="Gill Sans MT" panose="020B0502020104020203" pitchFamily="34" charset="0"/>
                <a:ea typeface="Calibri" panose="020F0502020204030204" pitchFamily="34" charset="0"/>
                <a:cs typeface="Times New Roman" panose="02020603050405020304" pitchFamily="18" charset="0"/>
              </a:rPr>
              <a:t> father, </a:t>
            </a:r>
            <a:r>
              <a:rPr lang="en-GB" sz="1800" dirty="0" err="1">
                <a:effectLst/>
                <a:latin typeface="Gill Sans MT" panose="020B0502020104020203" pitchFamily="34" charset="0"/>
                <a:ea typeface="Calibri" panose="020F0502020204030204" pitchFamily="34" charset="0"/>
                <a:cs typeface="Times New Roman" panose="02020603050405020304" pitchFamily="18" charset="0"/>
              </a:rPr>
              <a:t>Nassib</a:t>
            </a:r>
            <a:r>
              <a:rPr lang="en-GB" sz="1800" dirty="0">
                <a:effectLst/>
                <a:latin typeface="Gill Sans MT" panose="020B0502020104020203" pitchFamily="34" charset="0"/>
                <a:ea typeface="Calibri" panose="020F0502020204030204" pitchFamily="34" charset="0"/>
                <a:cs typeface="Times New Roman" panose="02020603050405020304" pitchFamily="18" charset="0"/>
              </a:rPr>
              <a:t> el </a:t>
            </a:r>
            <a:r>
              <a:rPr lang="en-GB" sz="1800" dirty="0" err="1">
                <a:effectLst/>
                <a:latin typeface="Gill Sans MT" panose="020B0502020104020203" pitchFamily="34" charset="0"/>
                <a:ea typeface="Calibri" panose="020F0502020204030204" pitchFamily="34" charset="0"/>
                <a:cs typeface="Times New Roman" panose="02020603050405020304" pitchFamily="18" charset="0"/>
              </a:rPr>
              <a:t>Solh</a:t>
            </a:r>
            <a:r>
              <a:rPr lang="en-GB" sz="1800" dirty="0">
                <a:effectLst/>
                <a:latin typeface="Gill Sans MT" panose="020B0502020104020203" pitchFamily="34" charset="0"/>
                <a:ea typeface="Calibri" panose="020F0502020204030204" pitchFamily="34" charset="0"/>
                <a:cs typeface="Times New Roman" panose="02020603050405020304" pitchFamily="18" charset="0"/>
              </a:rPr>
              <a:t>.  The Wheat and the Sweater programs allow people with disabilities to rely on themselves, be productive, and to grow crops. Their produce is produced to   fair-trade standards and distributed in winter to impoverished people, refugees, people in jails, and those caught in zones of conflict in Lebanon</a:t>
            </a:r>
            <a:endParaRPr lang="en-US" dirty="0"/>
          </a:p>
        </p:txBody>
      </p:sp>
      <p:sp>
        <p:nvSpPr>
          <p:cNvPr id="4" name="Slide Number Placeholder 3"/>
          <p:cNvSpPr>
            <a:spLocks noGrp="1"/>
          </p:cNvSpPr>
          <p:nvPr>
            <p:ph type="sldNum" sz="quarter" idx="5"/>
          </p:nvPr>
        </p:nvSpPr>
        <p:spPr/>
        <p:txBody>
          <a:bodyPr/>
          <a:lstStyle/>
          <a:p>
            <a:fld id="{EFF7E0C1-368F-7340-9C28-A18C830A5780}" type="slidenum">
              <a:rPr lang="en-US" smtClean="0"/>
              <a:t>6</a:t>
            </a:fld>
            <a:endParaRPr lang="en-US"/>
          </a:p>
        </p:txBody>
      </p:sp>
    </p:spTree>
    <p:extLst>
      <p:ext uri="{BB962C8B-B14F-4D97-AF65-F5344CB8AC3E}">
        <p14:creationId xmlns:p14="http://schemas.microsoft.com/office/powerpoint/2010/main" val="690755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How would you describe the sound of a marching drum to a person who will never be able to hear it? What does a bass riff look like? Does sound have a shape?</a:t>
            </a:r>
          </a:p>
          <a:p>
            <a:r>
              <a:rPr lang="en-GB" sz="1200" b="0" i="0" u="none" strike="noStrike" kern="1200" dirty="0">
                <a:solidFill>
                  <a:schemeClr val="tx1"/>
                </a:solidFill>
                <a:effectLst/>
                <a:latin typeface="+mn-lt"/>
                <a:ea typeface="+mn-ea"/>
                <a:cs typeface="+mn-cs"/>
              </a:rPr>
              <a:t>All these questions have been at the heart of a workshop taking place over the last week at the Al Amal School for the Deaf in Sharjah. Lebanese sound artist Tarek </a:t>
            </a:r>
            <a:r>
              <a:rPr lang="en-GB" sz="1200" b="0" i="0" u="none" strike="noStrike" kern="1200" dirty="0" err="1">
                <a:solidFill>
                  <a:schemeClr val="tx1"/>
                </a:solidFill>
                <a:effectLst/>
                <a:latin typeface="+mn-lt"/>
                <a:ea typeface="+mn-ea"/>
                <a:cs typeface="+mn-cs"/>
              </a:rPr>
              <a:t>Atoui</a:t>
            </a:r>
            <a:r>
              <a:rPr lang="en-GB" sz="1200" b="0" i="0" u="none" strike="noStrike" kern="1200" dirty="0">
                <a:solidFill>
                  <a:schemeClr val="tx1"/>
                </a:solidFill>
                <a:effectLst/>
                <a:latin typeface="+mn-lt"/>
                <a:ea typeface="+mn-ea"/>
                <a:cs typeface="+mn-cs"/>
              </a:rPr>
              <a:t> has guided students through a course that asks them to interpret different frequencies of sound  subjectively and using senses other than hearing.</a:t>
            </a:r>
          </a:p>
          <a:p>
            <a:r>
              <a:rPr lang="en-GB" sz="1200" b="0" i="0" u="none" strike="noStrike" kern="1200" dirty="0">
                <a:solidFill>
                  <a:schemeClr val="tx1"/>
                </a:solidFill>
                <a:effectLst/>
                <a:latin typeface="+mn-lt"/>
                <a:ea typeface="+mn-ea"/>
                <a:cs typeface="+mn-cs"/>
              </a:rPr>
              <a:t>The low frequencies - below 160 hertz - meant that the non-hearing students are able to feel the vibrations and changes as </a:t>
            </a:r>
            <a:r>
              <a:rPr lang="en-GB" sz="1200" b="0" i="0" u="none" strike="noStrike" kern="1200" dirty="0" err="1">
                <a:solidFill>
                  <a:schemeClr val="tx1"/>
                </a:solidFill>
                <a:effectLst/>
                <a:latin typeface="+mn-lt"/>
                <a:ea typeface="+mn-ea"/>
                <a:cs typeface="+mn-cs"/>
              </a:rPr>
              <a:t>Atoui</a:t>
            </a:r>
            <a:r>
              <a:rPr lang="en-GB" sz="1200" b="0" i="0" u="none" strike="noStrike" kern="1200" dirty="0">
                <a:solidFill>
                  <a:schemeClr val="tx1"/>
                </a:solidFill>
                <a:effectLst/>
                <a:latin typeface="+mn-lt"/>
                <a:ea typeface="+mn-ea"/>
                <a:cs typeface="+mn-cs"/>
              </a:rPr>
              <a:t> played each sound.</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 Friday, </a:t>
            </a:r>
            <a:r>
              <a:rPr lang="en-GB" sz="1200" b="0" i="0" u="none" strike="noStrike" kern="1200" dirty="0" err="1">
                <a:solidFill>
                  <a:schemeClr val="tx1"/>
                </a:solidFill>
                <a:effectLst/>
                <a:latin typeface="+mn-lt"/>
                <a:ea typeface="+mn-ea"/>
                <a:cs typeface="+mn-cs"/>
              </a:rPr>
              <a:t>Atoui</a:t>
            </a:r>
            <a:r>
              <a:rPr lang="en-GB" sz="1200" b="0" i="0" u="none" strike="noStrike" kern="1200" dirty="0">
                <a:solidFill>
                  <a:schemeClr val="tx1"/>
                </a:solidFill>
                <a:effectLst/>
                <a:latin typeface="+mn-lt"/>
                <a:ea typeface="+mn-ea"/>
                <a:cs typeface="+mn-cs"/>
              </a:rPr>
              <a:t> will present the fruits of this collaboration in the Heart of Sharjah district, incorporating instruments created by the students during the workshop and weaving it all together into a bass-driven composition. The programme is an initiative of the Sharjah Art Foundation.</a:t>
            </a:r>
          </a:p>
          <a:p>
            <a:r>
              <a:rPr lang="en-GB" sz="1200" b="0" i="0" u="none" strike="noStrike" kern="1200" dirty="0" err="1">
                <a:solidFill>
                  <a:schemeClr val="tx1"/>
                </a:solidFill>
                <a:effectLst/>
                <a:latin typeface="+mn-lt"/>
                <a:ea typeface="+mn-ea"/>
                <a:cs typeface="+mn-cs"/>
              </a:rPr>
              <a:t>Atoui</a:t>
            </a:r>
            <a:r>
              <a:rPr lang="en-GB" sz="1200" b="0" i="0" u="none" strike="noStrike" kern="1200" dirty="0">
                <a:solidFill>
                  <a:schemeClr val="tx1"/>
                </a:solidFill>
                <a:effectLst/>
                <a:latin typeface="+mn-lt"/>
                <a:ea typeface="+mn-ea"/>
                <a:cs typeface="+mn-cs"/>
              </a:rPr>
              <a:t> is one of the region's key sound experimenters. In March, he performed his accumulated enquiries into the history of Arab music in the heritage district of Sharjah. But this latest project really questions the very nature of sound and the power it has to make us move.</a:t>
            </a:r>
          </a:p>
          <a:p>
            <a:r>
              <a:rPr lang="en-GB" sz="1200" b="1" i="0" u="none" strike="noStrike" kern="1200" dirty="0">
                <a:solidFill>
                  <a:schemeClr val="tx1"/>
                </a:solidFill>
                <a:effectLst/>
                <a:latin typeface="+mn-lt"/>
                <a:ea typeface="+mn-ea"/>
                <a:cs typeface="+mn-cs"/>
              </a:rPr>
              <a:t>How did you start working with deaf students on this project?</a:t>
            </a: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idea came out of a performance I did in Salzburg last summer that used frequencies below 160 hertz (bass) - to create tactile sounds. I always had an audience of non-hearing people in mind when I performed this piece because they often develop a greater sensitivity to these frequencies.</a:t>
            </a:r>
          </a:p>
          <a:p>
            <a:r>
              <a:rPr lang="en-GB" sz="1200" b="0" i="0" u="none" strike="noStrike" kern="1200" dirty="0">
                <a:solidFill>
                  <a:schemeClr val="tx1"/>
                </a:solidFill>
                <a:effectLst/>
                <a:latin typeface="+mn-lt"/>
                <a:ea typeface="+mn-ea"/>
                <a:cs typeface="+mn-cs"/>
              </a:rPr>
              <a:t>SHARJAH: Bass sounds generated through vibrations could be used to transmit messages to individuals who are hearing-impaired as seen in a recent workshop.</a:t>
            </a:r>
            <a:br>
              <a:rPr lang="en-GB" dirty="0"/>
            </a:br>
            <a:r>
              <a:rPr lang="en-GB" sz="1200" b="0" i="0" u="none" strike="noStrike" kern="1200" dirty="0">
                <a:solidFill>
                  <a:schemeClr val="tx1"/>
                </a:solidFill>
                <a:effectLst/>
                <a:latin typeface="+mn-lt"/>
                <a:ea typeface="+mn-ea"/>
                <a:cs typeface="+mn-cs"/>
              </a:rPr>
              <a:t>The workshop has proved that the capacity to feel and have a sensory experience in such individuals is much higher than those who have normal hearing.</a:t>
            </a:r>
            <a:br>
              <a:rPr lang="en-GB" dirty="0"/>
            </a:br>
            <a:r>
              <a:rPr lang="en-GB" sz="1200" b="0" i="0" u="none" strike="noStrike" kern="1200" dirty="0">
                <a:solidFill>
                  <a:schemeClr val="tx1"/>
                </a:solidFill>
                <a:effectLst/>
                <a:latin typeface="+mn-lt"/>
                <a:ea typeface="+mn-ea"/>
                <a:cs typeface="+mn-cs"/>
              </a:rPr>
              <a:t>Tarek </a:t>
            </a:r>
            <a:r>
              <a:rPr lang="en-GB" sz="1200" b="0" i="0" u="none" strike="noStrike" kern="1200" dirty="0" err="1">
                <a:solidFill>
                  <a:schemeClr val="tx1"/>
                </a:solidFill>
                <a:effectLst/>
                <a:latin typeface="+mn-lt"/>
                <a:ea typeface="+mn-ea"/>
                <a:cs typeface="+mn-cs"/>
              </a:rPr>
              <a:t>Atoui</a:t>
            </a:r>
            <a:r>
              <a:rPr lang="en-GB" sz="1200" b="0" i="0" u="none" strike="noStrike" kern="1200" dirty="0">
                <a:solidFill>
                  <a:schemeClr val="tx1"/>
                </a:solidFill>
                <a:effectLst/>
                <a:latin typeface="+mn-lt"/>
                <a:ea typeface="+mn-ea"/>
                <a:cs typeface="+mn-cs"/>
              </a:rPr>
              <a:t> stated this in an exclusive interview with The Gulf Today on Friday. He was catching up ahead of the final presentation made by a group of 8 students from Al Amal School for the Deaf. The students are currently enrolled in Al Amal School, a part of Sharjah City for Humanitarian Services (SCHS).</a:t>
            </a:r>
            <a:br>
              <a:rPr lang="en-GB" dirty="0"/>
            </a:br>
            <a:r>
              <a:rPr lang="en-GB" sz="1200" b="0" i="0" u="none" strike="noStrike" kern="1200" dirty="0">
                <a:solidFill>
                  <a:schemeClr val="tx1"/>
                </a:solidFill>
                <a:effectLst/>
                <a:latin typeface="+mn-lt"/>
                <a:ea typeface="+mn-ea"/>
                <a:cs typeface="+mn-cs"/>
              </a:rPr>
              <a:t>The group, aged between 12 and 22 years, had attended the 4-day long workshop organised by the Sharjah Art Foundation and conducted by  Tarek. The students had learned and produced a variety of sounds with vibrations allowing them to use their imagination to display different effects in front of a large audience.</a:t>
            </a:r>
            <a:br>
              <a:rPr lang="en-GB" dirty="0"/>
            </a:br>
            <a:r>
              <a:rPr lang="en-GB" sz="1200" b="0" i="0" u="none" strike="noStrike" kern="1200" dirty="0">
                <a:solidFill>
                  <a:schemeClr val="tx1"/>
                </a:solidFill>
                <a:effectLst/>
                <a:latin typeface="+mn-lt"/>
                <a:ea typeface="+mn-ea"/>
                <a:cs typeface="+mn-cs"/>
              </a:rPr>
              <a:t>Tarek has a degree in electro-acoustics from France and has been working on various projects to develop software that produces a low-frequency bass sound. The especially produced sound through </a:t>
            </a:r>
            <a:r>
              <a:rPr lang="en-GB" sz="1200" b="0" i="0" u="none" strike="noStrike" kern="1200" dirty="0" err="1">
                <a:solidFill>
                  <a:schemeClr val="tx1"/>
                </a:solidFill>
                <a:effectLst/>
                <a:latin typeface="+mn-lt"/>
                <a:ea typeface="+mn-ea"/>
                <a:cs typeface="+mn-cs"/>
              </a:rPr>
              <a:t>Atoui’s</a:t>
            </a:r>
            <a:r>
              <a:rPr lang="en-GB" sz="1200" b="0" i="0" u="none" strike="noStrike" kern="1200" dirty="0">
                <a:solidFill>
                  <a:schemeClr val="tx1"/>
                </a:solidFill>
                <a:effectLst/>
                <a:latin typeface="+mn-lt"/>
                <a:ea typeface="+mn-ea"/>
                <a:cs typeface="+mn-cs"/>
              </a:rPr>
              <a:t> software “Below 160” not only provides recreation to the general audience but also helps students with hearing disabilities to feel the sound effect through their bodies, transmitting various sensations.</a:t>
            </a:r>
            <a:br>
              <a:rPr lang="en-GB" dirty="0"/>
            </a:br>
            <a:r>
              <a:rPr lang="en-GB" sz="1200" b="0" i="0" u="none" strike="noStrike" kern="1200" dirty="0">
                <a:solidFill>
                  <a:schemeClr val="tx1"/>
                </a:solidFill>
                <a:effectLst/>
                <a:latin typeface="+mn-lt"/>
                <a:ea typeface="+mn-ea"/>
                <a:cs typeface="+mn-cs"/>
              </a:rPr>
              <a:t>“Below 160”, the name of the software, literally describes the bass frequencies of below 160 Hz used to generate the effects.</a:t>
            </a:r>
            <a:br>
              <a:rPr lang="en-GB" dirty="0"/>
            </a:br>
            <a:r>
              <a:rPr lang="en-GB" sz="1200" b="0" i="0" u="none" strike="noStrike" kern="1200" dirty="0">
                <a:solidFill>
                  <a:schemeClr val="tx1"/>
                </a:solidFill>
                <a:effectLst/>
                <a:latin typeface="+mn-lt"/>
                <a:ea typeface="+mn-ea"/>
                <a:cs typeface="+mn-cs"/>
              </a:rPr>
              <a:t>According to Tarek, the idea came to him during a performance he was giving in Austria last year. “During the performance, I was informed by a group in the audience that the hearing-impaired audience feels the music much more when compared to those with normal hearing. So, I worked on this idea to produce a unique bass sound and soon I started to develop a special software, ‘Below 160,’ to generate the sound with vibrations,” he added. In 2010, he was teaching students in SCHS and later in collaboration with Sharjah Art Foundation, the idea to work with a group of hearing-impaired students was approved and become the base for this 4-day workshop. “It was one of the most unique workshops held in the region for such students and they produced various projects that received great appreciation,” he added.</a:t>
            </a:r>
            <a:br>
              <a:rPr lang="en-GB" dirty="0"/>
            </a:br>
            <a:r>
              <a:rPr lang="en-GB" sz="1200" b="0" i="0" u="none" strike="noStrike" kern="1200" dirty="0">
                <a:solidFill>
                  <a:schemeClr val="tx1"/>
                </a:solidFill>
                <a:effectLst/>
                <a:latin typeface="+mn-lt"/>
                <a:ea typeface="+mn-ea"/>
                <a:cs typeface="+mn-cs"/>
              </a:rPr>
              <a:t>“It was found that the nature of the sound with vibration — termed as bass and infra bass — greatly affects the bodies of individuals who are hearing-impaired, interpreting the effects as comparable to people with normal hearing. The students realised that these sounds transmit messages like compelling the body to calm down or feel fear,” he told.</a:t>
            </a:r>
            <a:br>
              <a:rPr lang="en-GB" dirty="0"/>
            </a:br>
            <a:r>
              <a:rPr lang="en-GB" sz="1200" b="0" i="0" u="none" strike="noStrike" kern="1200" dirty="0">
                <a:solidFill>
                  <a:schemeClr val="tx1"/>
                </a:solidFill>
                <a:effectLst/>
                <a:latin typeface="+mn-lt"/>
                <a:ea typeface="+mn-ea"/>
                <a:cs typeface="+mn-cs"/>
              </a:rPr>
              <a:t>The students had made projects to produce effects seen on the surface of water filled in a bucket. A heavy-duty speaker was placed near the bucket which when put on generated patterns, allowing them to see sound effects  through the vibration.</a:t>
            </a:r>
            <a:br>
              <a:rPr lang="en-GB" dirty="0"/>
            </a:br>
            <a:r>
              <a:rPr lang="en-GB" sz="1200" b="0" i="0" u="none" strike="noStrike" kern="1200" dirty="0">
                <a:solidFill>
                  <a:schemeClr val="tx1"/>
                </a:solidFill>
                <a:effectLst/>
                <a:latin typeface="+mn-lt"/>
                <a:ea typeface="+mn-ea"/>
                <a:cs typeface="+mn-cs"/>
              </a:rPr>
              <a:t>Tarek is based in Paris where he got his degree in electro-acoustics 12-years ago and has since been conducting workshops and performing in front of eager audiences in various parts of the world.</a:t>
            </a:r>
            <a:br>
              <a:rPr lang="en-GB" dirty="0"/>
            </a:br>
            <a:r>
              <a:rPr lang="en-GB" sz="1200" b="0" i="0" u="none" strike="noStrike" kern="1200" dirty="0">
                <a:solidFill>
                  <a:schemeClr val="tx1"/>
                </a:solidFill>
                <a:effectLst/>
                <a:latin typeface="+mn-lt"/>
                <a:ea typeface="+mn-ea"/>
                <a:cs typeface="+mn-cs"/>
              </a:rPr>
              <a:t>To a question, he said that the UAE has great potential for people ready to work in this field as local universities like the American University of Sharjah and organisations like the Sharjah City for Humanitarian Services are providing assistance in their capacities to their students.</a:t>
            </a:r>
            <a:br>
              <a:rPr lang="en-GB" dirty="0"/>
            </a:br>
            <a:r>
              <a:rPr lang="en-GB" sz="1200" b="0" i="0" u="none" strike="noStrike" kern="1200" dirty="0">
                <a:solidFill>
                  <a:schemeClr val="tx1"/>
                </a:solidFill>
                <a:effectLst/>
                <a:latin typeface="+mn-lt"/>
                <a:ea typeface="+mn-ea"/>
                <a:cs typeface="+mn-cs"/>
              </a:rPr>
              <a:t>End</a:t>
            </a:r>
          </a:p>
          <a:p>
            <a:endParaRPr lang="en-US" dirty="0"/>
          </a:p>
        </p:txBody>
      </p:sp>
      <p:sp>
        <p:nvSpPr>
          <p:cNvPr id="4" name="Slide Number Placeholder 3"/>
          <p:cNvSpPr>
            <a:spLocks noGrp="1"/>
          </p:cNvSpPr>
          <p:nvPr>
            <p:ph type="sldNum" sz="quarter" idx="5"/>
          </p:nvPr>
        </p:nvSpPr>
        <p:spPr/>
        <p:txBody>
          <a:bodyPr/>
          <a:lstStyle/>
          <a:p>
            <a:fld id="{F9F5A791-4E8B-8349-96AC-436C4538CF4B}" type="slidenum">
              <a:rPr lang="en-US" smtClean="0"/>
              <a:t>7</a:t>
            </a:fld>
            <a:endParaRPr lang="en-US"/>
          </a:p>
        </p:txBody>
      </p:sp>
    </p:spTree>
    <p:extLst>
      <p:ext uri="{BB962C8B-B14F-4D97-AF65-F5344CB8AC3E}">
        <p14:creationId xmlns:p14="http://schemas.microsoft.com/office/powerpoint/2010/main" val="2791660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kern="1200" dirty="0">
                <a:solidFill>
                  <a:schemeClr val="tx1"/>
                </a:solidFill>
                <a:effectLst/>
                <a:latin typeface="+mn-lt"/>
                <a:ea typeface="+mn-ea"/>
                <a:cs typeface="+mn-cs"/>
              </a:rPr>
              <a:t>Institution</a:t>
            </a:r>
            <a:r>
              <a:rPr lang="en-GB" sz="1200" b="0" i="0" u="none" strike="noStrike" kern="1200" dirty="0">
                <a:solidFill>
                  <a:schemeClr val="tx1"/>
                </a:solidFill>
                <a:effectLst/>
                <a:latin typeface="+mn-lt"/>
                <a:ea typeface="+mn-ea"/>
                <a:cs typeface="+mn-cs"/>
              </a:rPr>
              <a:t>:  Palestinian Circus School </a:t>
            </a:r>
            <a:br>
              <a:rPr lang="en-GB" dirty="0"/>
            </a:br>
            <a:r>
              <a:rPr lang="en-GB" dirty="0"/>
              <a:t>Project:  Social Circus – Inclusion of people with disabilities </a:t>
            </a:r>
          </a:p>
          <a:p>
            <a:pPr algn="l"/>
            <a:r>
              <a:rPr lang="en-GB" sz="1200" b="0" i="0" u="none" strike="noStrike" kern="1200" dirty="0">
                <a:solidFill>
                  <a:schemeClr val="tx1"/>
                </a:solidFill>
                <a:effectLst/>
                <a:latin typeface="+mn-lt"/>
                <a:ea typeface="+mn-ea"/>
                <a:cs typeface="+mn-cs"/>
              </a:rPr>
              <a:t>Date: 2016 – ongoing </a:t>
            </a:r>
            <a:br>
              <a:rPr lang="en-GB" dirty="0"/>
            </a:br>
            <a:r>
              <a:rPr lang="en-GB" dirty="0"/>
              <a:t>Further information: training – performance </a:t>
            </a:r>
            <a:br>
              <a:rPr lang="en-GB" dirty="0"/>
            </a:br>
            <a:r>
              <a:rPr lang="en-GB" dirty="0"/>
              <a:t>Location: </a:t>
            </a:r>
            <a:r>
              <a:rPr lang="en-GB" sz="1200" b="0" i="0" u="none" strike="noStrike" kern="1200" dirty="0">
                <a:solidFill>
                  <a:schemeClr val="tx1"/>
                </a:solidFill>
                <a:effectLst/>
                <a:latin typeface="+mn-lt"/>
                <a:ea typeface="+mn-ea"/>
                <a:cs typeface="+mn-cs"/>
              </a:rPr>
              <a:t>Ramallah – West Bank </a:t>
            </a:r>
          </a:p>
          <a:p>
            <a:pPr algn="l"/>
            <a:r>
              <a:rPr lang="en-GB" sz="1200" b="0" i="0" u="none" strike="noStrike" kern="1200" dirty="0">
                <a:solidFill>
                  <a:schemeClr val="tx1"/>
                </a:solidFill>
                <a:effectLst/>
                <a:latin typeface="+mn-lt"/>
                <a:ea typeface="+mn-ea"/>
                <a:cs typeface="+mn-cs"/>
              </a:rPr>
              <a:t>Image: The Magic of Circus Performance </a:t>
            </a:r>
          </a:p>
          <a:p>
            <a:pPr algn="l"/>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Overview:</a:t>
            </a:r>
          </a:p>
          <a:p>
            <a:endParaRPr lang="en-US" dirty="0"/>
          </a:p>
          <a:p>
            <a:r>
              <a:rPr lang="en-GB" sz="1800" dirty="0">
                <a:effectLst/>
                <a:latin typeface="Times New Roman" panose="02020603050405020304" pitchFamily="18" charset="0"/>
                <a:ea typeface="Calibri" panose="020F0502020204030204" pitchFamily="34" charset="0"/>
              </a:rPr>
              <a:t>The School started working on inclusion of people with disabilities in 2016, the process started by researching with local disability organizations on means and methods of integrating people with learning disabilities. The Circus School has been working for the past  4 years with 22 children with learning disability and down syndrome. </a:t>
            </a:r>
          </a:p>
          <a:p>
            <a:r>
              <a:rPr lang="en-GB" sz="1800" dirty="0">
                <a:effectLst/>
                <a:latin typeface="Times New Roman" panose="02020603050405020304" pitchFamily="18" charset="0"/>
                <a:ea typeface="Calibri" panose="020F0502020204030204" pitchFamily="34" charset="0"/>
              </a:rPr>
              <a:t>As a result of the training the School held an inclusive public performance entitled “The Magic of Circus”, where 10 children performed, five of whom with disability. This performance did not only affect the children with disabilities but also affected other children in the way they perceive disability. They have also held the first virtual international “Social Circus” conference in Palestine to promote equal rights and community inclusion in September 2020. </a:t>
            </a:r>
            <a:endParaRPr lang="en-US" dirty="0"/>
          </a:p>
        </p:txBody>
      </p:sp>
      <p:sp>
        <p:nvSpPr>
          <p:cNvPr id="4" name="Slide Number Placeholder 3"/>
          <p:cNvSpPr>
            <a:spLocks noGrp="1"/>
          </p:cNvSpPr>
          <p:nvPr>
            <p:ph type="sldNum" sz="quarter" idx="5"/>
          </p:nvPr>
        </p:nvSpPr>
        <p:spPr/>
        <p:txBody>
          <a:bodyPr/>
          <a:lstStyle/>
          <a:p>
            <a:fld id="{EFF7E0C1-368F-7340-9C28-A18C830A5780}" type="slidenum">
              <a:rPr lang="en-US" smtClean="0"/>
              <a:t>8</a:t>
            </a:fld>
            <a:endParaRPr lang="en-US"/>
          </a:p>
        </p:txBody>
      </p:sp>
    </p:spTree>
    <p:extLst>
      <p:ext uri="{BB962C8B-B14F-4D97-AF65-F5344CB8AC3E}">
        <p14:creationId xmlns:p14="http://schemas.microsoft.com/office/powerpoint/2010/main" val="379775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Collective: Basta Theatre</a:t>
            </a:r>
            <a:br>
              <a:rPr lang="en-GB" dirty="0"/>
            </a:br>
            <a:r>
              <a:rPr lang="en-GB" dirty="0"/>
              <a:t>Project: Insurance Basta </a:t>
            </a:r>
          </a:p>
          <a:p>
            <a:r>
              <a:rPr lang="en-GB" sz="1200" b="0" i="0" u="none" strike="noStrike" kern="1200" dirty="0">
                <a:solidFill>
                  <a:schemeClr val="tx1"/>
                </a:solidFill>
                <a:effectLst/>
                <a:latin typeface="+mn-lt"/>
                <a:ea typeface="+mn-ea"/>
                <a:cs typeface="+mn-cs"/>
              </a:rPr>
              <a:t>Date: December 2020 </a:t>
            </a:r>
            <a:br>
              <a:rPr lang="en-GB" dirty="0"/>
            </a:br>
            <a:r>
              <a:rPr lang="en-GB" dirty="0"/>
              <a:t>Further information: Video </a:t>
            </a:r>
            <a:r>
              <a:rPr lang="en-GB" sz="1200" b="0" i="0" u="none" strike="noStrike" kern="1200" dirty="0">
                <a:solidFill>
                  <a:schemeClr val="tx1"/>
                </a:solidFill>
                <a:effectLst/>
                <a:latin typeface="+mn-lt"/>
                <a:ea typeface="+mn-ea"/>
                <a:cs typeface="+mn-cs"/>
              </a:rPr>
              <a:t>Performance still </a:t>
            </a:r>
            <a:br>
              <a:rPr lang="en-GB" dirty="0"/>
            </a:br>
            <a:r>
              <a:rPr lang="en-GB" dirty="0"/>
              <a:t>Location: Palestine - </a:t>
            </a:r>
            <a:r>
              <a:rPr lang="en-GB" sz="1200" b="0" i="0" u="none" strike="noStrike" kern="1200" dirty="0">
                <a:solidFill>
                  <a:schemeClr val="tx1"/>
                </a:solidFill>
                <a:effectLst/>
                <a:latin typeface="+mn-lt"/>
                <a:ea typeface="+mn-ea"/>
                <a:cs typeface="+mn-cs"/>
              </a:rPr>
              <a:t>Ramallah – Legislative Council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Overview:</a:t>
            </a:r>
          </a:p>
          <a:p>
            <a:endParaRPr lang="en-GB" sz="1200" b="0" i="0" u="none" strike="noStrike" kern="1200" dirty="0">
              <a:solidFill>
                <a:schemeClr val="tx1"/>
              </a:solidFill>
              <a:effectLst/>
              <a:latin typeface="+mn-lt"/>
              <a:ea typeface="+mn-ea"/>
              <a:cs typeface="+mn-cs"/>
            </a:endParaRPr>
          </a:p>
          <a:p>
            <a:r>
              <a:rPr lang="en-GB" sz="18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The work of the collective Basta Theatre combines both theatre and art activism. Working on artistic interventions in the community through performance art and theatre, it is an independent collective that started in 2015 in Jerusalem. Basta Theatre has recently collaborated with the Movement for a Better Life for People with Disabilities in Palestine, who have protested between October 2020 and January 2021 to have comprehensive, just, and free health insurance for persons with disabilities. Their demands were met on January 5</a:t>
            </a:r>
            <a:r>
              <a:rPr lang="en-GB" sz="1800" baseline="300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th</a:t>
            </a:r>
            <a:r>
              <a:rPr lang="en-GB" sz="18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 2021. The collective conducted a theatrical intervention and performance co-produced with the movement members entitled “Insurance Basta”, in December 2020, during which the actors included persons with disabilities demonstrating the struggles and injustice they face when seeking out health services.</a:t>
            </a:r>
            <a:endParaRPr lang="en-US" dirty="0"/>
          </a:p>
        </p:txBody>
      </p:sp>
      <p:sp>
        <p:nvSpPr>
          <p:cNvPr id="4" name="Slide Number Placeholder 3"/>
          <p:cNvSpPr>
            <a:spLocks noGrp="1"/>
          </p:cNvSpPr>
          <p:nvPr>
            <p:ph type="sldNum" sz="quarter" idx="5"/>
          </p:nvPr>
        </p:nvSpPr>
        <p:spPr/>
        <p:txBody>
          <a:bodyPr/>
          <a:lstStyle/>
          <a:p>
            <a:fld id="{EFF7E0C1-368F-7340-9C28-A18C830A5780}" type="slidenum">
              <a:rPr lang="en-US" smtClean="0"/>
              <a:t>9</a:t>
            </a:fld>
            <a:endParaRPr lang="en-US"/>
          </a:p>
        </p:txBody>
      </p:sp>
    </p:spTree>
    <p:extLst>
      <p:ext uri="{BB962C8B-B14F-4D97-AF65-F5344CB8AC3E}">
        <p14:creationId xmlns:p14="http://schemas.microsoft.com/office/powerpoint/2010/main" val="2050328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0" i="0" u="none" strike="noStrike" kern="1200" dirty="0">
                <a:solidFill>
                  <a:schemeClr val="tx1"/>
                </a:solidFill>
                <a:effectLst/>
                <a:latin typeface="+mn-lt"/>
                <a:ea typeface="+mn-ea"/>
                <a:cs typeface="+mn-cs"/>
              </a:rPr>
              <a:t>Artist: Murad </a:t>
            </a:r>
            <a:r>
              <a:rPr lang="en-GB" sz="1000" b="0" i="0" u="none" strike="noStrike" kern="1200" dirty="0" err="1">
                <a:solidFill>
                  <a:schemeClr val="tx1"/>
                </a:solidFill>
                <a:effectLst/>
                <a:latin typeface="+mn-lt"/>
                <a:ea typeface="+mn-ea"/>
                <a:cs typeface="+mn-cs"/>
              </a:rPr>
              <a:t>Abusaraya</a:t>
            </a:r>
            <a:r>
              <a:rPr lang="en-GB" sz="1000" b="0" i="0" u="none" strike="noStrike" kern="1200" dirty="0">
                <a:solidFill>
                  <a:schemeClr val="tx1"/>
                </a:solidFill>
                <a:effectLst/>
                <a:latin typeface="+mn-lt"/>
                <a:ea typeface="+mn-ea"/>
                <a:cs typeface="+mn-cs"/>
              </a:rPr>
              <a:t> through </a:t>
            </a:r>
            <a:r>
              <a:rPr lang="en-GB" sz="1000" b="0" i="0" u="none" strike="noStrike" kern="1200" dirty="0" err="1">
                <a:solidFill>
                  <a:schemeClr val="tx1"/>
                </a:solidFill>
                <a:effectLst/>
                <a:latin typeface="+mn-lt"/>
                <a:ea typeface="+mn-ea"/>
                <a:cs typeface="+mn-cs"/>
              </a:rPr>
              <a:t>Liwan</a:t>
            </a:r>
            <a:r>
              <a:rPr lang="en-GB" sz="1000" b="0" i="0" u="none" strike="noStrike" kern="1200" dirty="0">
                <a:solidFill>
                  <a:schemeClr val="tx1"/>
                </a:solidFill>
                <a:effectLst/>
                <a:latin typeface="+mn-lt"/>
                <a:ea typeface="+mn-ea"/>
                <a:cs typeface="+mn-cs"/>
              </a:rPr>
              <a:t> youth Space </a:t>
            </a:r>
            <a:br>
              <a:rPr lang="en-GB" dirty="0"/>
            </a:br>
            <a:r>
              <a:rPr lang="en-GB" dirty="0"/>
              <a:t>Project: Drama and Theatre training and performances for people with disabilities </a:t>
            </a:r>
          </a:p>
          <a:p>
            <a:r>
              <a:rPr lang="en-GB" sz="1000" b="0" i="0" u="none" strike="noStrike" kern="1200" dirty="0">
                <a:solidFill>
                  <a:schemeClr val="tx1"/>
                </a:solidFill>
                <a:effectLst/>
                <a:latin typeface="+mn-lt"/>
                <a:ea typeface="+mn-ea"/>
                <a:cs typeface="+mn-cs"/>
              </a:rPr>
              <a:t>Date: not indicated – ongoing </a:t>
            </a:r>
            <a:br>
              <a:rPr lang="en-GB" dirty="0"/>
            </a:br>
            <a:r>
              <a:rPr lang="en-GB" dirty="0"/>
              <a:t>Further information: </a:t>
            </a:r>
            <a:r>
              <a:rPr lang="en-GB" sz="1000" b="0" i="0" u="none" strike="noStrike" kern="1200" dirty="0">
                <a:solidFill>
                  <a:schemeClr val="tx1"/>
                </a:solidFill>
                <a:effectLst/>
                <a:latin typeface="+mn-lt"/>
                <a:ea typeface="+mn-ea"/>
                <a:cs typeface="+mn-cs"/>
              </a:rPr>
              <a:t>video still </a:t>
            </a:r>
            <a:br>
              <a:rPr lang="en-GB" dirty="0"/>
            </a:br>
            <a:r>
              <a:rPr lang="en-GB" dirty="0"/>
              <a:t>Location: </a:t>
            </a:r>
            <a:r>
              <a:rPr lang="en-GB" sz="1000" b="0" i="0" u="none" strike="noStrike" kern="1200" dirty="0">
                <a:solidFill>
                  <a:schemeClr val="tx1"/>
                </a:solidFill>
                <a:effectLst/>
                <a:latin typeface="+mn-lt"/>
                <a:ea typeface="+mn-ea"/>
                <a:cs typeface="+mn-cs"/>
              </a:rPr>
              <a:t>Jordan – Amman </a:t>
            </a:r>
          </a:p>
          <a:p>
            <a:endParaRPr lang="en-GB" sz="1000" b="0" i="0" u="none" strike="noStrike" kern="1200" dirty="0">
              <a:solidFill>
                <a:schemeClr val="tx1"/>
              </a:solidFill>
              <a:effectLst/>
              <a:latin typeface="+mn-lt"/>
              <a:ea typeface="+mn-ea"/>
              <a:cs typeface="+mn-cs"/>
            </a:endParaRPr>
          </a:p>
          <a:p>
            <a:r>
              <a:rPr lang="en-GB" sz="1000" b="0" i="0" u="none" strike="noStrike" kern="1200" dirty="0">
                <a:solidFill>
                  <a:schemeClr val="tx1"/>
                </a:solidFill>
                <a:effectLst/>
                <a:latin typeface="+mn-lt"/>
                <a:ea typeface="+mn-ea"/>
                <a:cs typeface="+mn-cs"/>
              </a:rPr>
              <a:t>Overview:</a:t>
            </a:r>
          </a:p>
          <a:p>
            <a:endParaRPr lang="en-GB" sz="1000" b="0" i="0" u="none" strike="noStrike" kern="1200" dirty="0">
              <a:solidFill>
                <a:schemeClr val="tx1"/>
              </a:solidFill>
              <a:effectLst/>
              <a:latin typeface="+mn-lt"/>
              <a:ea typeface="+mn-ea"/>
              <a:cs typeface="+mn-cs"/>
            </a:endParaRPr>
          </a:p>
          <a:p>
            <a:r>
              <a:rPr lang="en-US" sz="12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Murad </a:t>
            </a:r>
            <a:r>
              <a:rPr lang="en-US" sz="1200" dirty="0" err="1">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Abusaraya</a:t>
            </a:r>
            <a:r>
              <a:rPr lang="en-US" sz="12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 is the director and coach for people with disabilities. He is a drama teacher and provides drama workshops and training for people with disabilities. </a:t>
            </a:r>
            <a:r>
              <a:rPr lang="en-US" sz="1200" dirty="0" err="1">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Liwan</a:t>
            </a:r>
            <a:r>
              <a:rPr lang="en-US" sz="12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 youth Space is a </a:t>
            </a:r>
            <a:r>
              <a:rPr lang="en-US" dirty="0"/>
              <a:t>safe and supportive space for groups, initiatives, and young activists to take an active role in the process of change. </a:t>
            </a:r>
            <a:r>
              <a:rPr lang="en-US" dirty="0" err="1"/>
              <a:t>Liwan</a:t>
            </a:r>
            <a:r>
              <a:rPr lang="en-US" dirty="0"/>
              <a:t> services target the age group 15-35 years by providing a place where young men and women interact to develop their ideas, initiatives and roles to influence the public life.</a:t>
            </a:r>
          </a:p>
        </p:txBody>
      </p:sp>
      <p:sp>
        <p:nvSpPr>
          <p:cNvPr id="4" name="Slide Number Placeholder 3"/>
          <p:cNvSpPr>
            <a:spLocks noGrp="1"/>
          </p:cNvSpPr>
          <p:nvPr>
            <p:ph type="sldNum" sz="quarter" idx="5"/>
          </p:nvPr>
        </p:nvSpPr>
        <p:spPr/>
        <p:txBody>
          <a:bodyPr/>
          <a:lstStyle/>
          <a:p>
            <a:fld id="{EFF7E0C1-368F-7340-9C28-A18C830A5780}" type="slidenum">
              <a:rPr lang="en-US" smtClean="0"/>
              <a:t>10</a:t>
            </a:fld>
            <a:endParaRPr lang="en-US"/>
          </a:p>
        </p:txBody>
      </p:sp>
    </p:spTree>
    <p:extLst>
      <p:ext uri="{BB962C8B-B14F-4D97-AF65-F5344CB8AC3E}">
        <p14:creationId xmlns:p14="http://schemas.microsoft.com/office/powerpoint/2010/main" val="2008300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CE98-1733-CE45-84C3-C91DDE7A7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F2FBE9-8F49-C144-B4E4-7E1AE953E3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E9DCB6-B875-E047-A1AA-2EDCEBAB82E2}"/>
              </a:ext>
            </a:extLst>
          </p:cNvPr>
          <p:cNvSpPr>
            <a:spLocks noGrp="1"/>
          </p:cNvSpPr>
          <p:nvPr>
            <p:ph type="dt" sz="half" idx="10"/>
          </p:nvPr>
        </p:nvSpPr>
        <p:spPr/>
        <p:txBody>
          <a:bodyPr/>
          <a:lstStyle/>
          <a:p>
            <a:fld id="{953DA911-E3E6-E847-8730-95FBF93902B0}" type="datetimeFigureOut">
              <a:rPr lang="en-US" smtClean="0"/>
              <a:t>3/31/2021</a:t>
            </a:fld>
            <a:endParaRPr lang="en-US"/>
          </a:p>
        </p:txBody>
      </p:sp>
      <p:sp>
        <p:nvSpPr>
          <p:cNvPr id="5" name="Footer Placeholder 4">
            <a:extLst>
              <a:ext uri="{FF2B5EF4-FFF2-40B4-BE49-F238E27FC236}">
                <a16:creationId xmlns:a16="http://schemas.microsoft.com/office/drawing/2014/main" id="{4774AAAF-B195-8B46-B00C-370EE6E77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0E84B-4BC4-F04B-A706-DEB4F1EBD9F5}"/>
              </a:ext>
            </a:extLst>
          </p:cNvPr>
          <p:cNvSpPr>
            <a:spLocks noGrp="1"/>
          </p:cNvSpPr>
          <p:nvPr>
            <p:ph type="sldNum" sz="quarter" idx="12"/>
          </p:nvPr>
        </p:nvSpPr>
        <p:spPr/>
        <p:txBody>
          <a:bodyPr/>
          <a:lstStyle/>
          <a:p>
            <a:fld id="{C7637ECB-65FB-AD46-BD2F-084E95DF967E}" type="slidenum">
              <a:rPr lang="en-US" smtClean="0"/>
              <a:t>‹#›</a:t>
            </a:fld>
            <a:endParaRPr lang="en-US"/>
          </a:p>
        </p:txBody>
      </p:sp>
    </p:spTree>
    <p:extLst>
      <p:ext uri="{BB962C8B-B14F-4D97-AF65-F5344CB8AC3E}">
        <p14:creationId xmlns:p14="http://schemas.microsoft.com/office/powerpoint/2010/main" val="3708588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73C7A-CE83-4D43-8490-B412C9AD34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01E8F9-24EF-D740-BB98-2EE10087DEA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4078F-A2A4-1542-8336-158FF92624C4}"/>
              </a:ext>
            </a:extLst>
          </p:cNvPr>
          <p:cNvSpPr>
            <a:spLocks noGrp="1"/>
          </p:cNvSpPr>
          <p:nvPr>
            <p:ph type="dt" sz="half" idx="10"/>
          </p:nvPr>
        </p:nvSpPr>
        <p:spPr/>
        <p:txBody>
          <a:bodyPr/>
          <a:lstStyle/>
          <a:p>
            <a:fld id="{953DA911-E3E6-E847-8730-95FBF93902B0}" type="datetimeFigureOut">
              <a:rPr lang="en-US" smtClean="0"/>
              <a:t>3/31/2021</a:t>
            </a:fld>
            <a:endParaRPr lang="en-US"/>
          </a:p>
        </p:txBody>
      </p:sp>
      <p:sp>
        <p:nvSpPr>
          <p:cNvPr id="5" name="Footer Placeholder 4">
            <a:extLst>
              <a:ext uri="{FF2B5EF4-FFF2-40B4-BE49-F238E27FC236}">
                <a16:creationId xmlns:a16="http://schemas.microsoft.com/office/drawing/2014/main" id="{C07A4E9B-D150-2F41-AD50-38DFE4D22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8A670-420B-2F4E-95FF-6258C120713E}"/>
              </a:ext>
            </a:extLst>
          </p:cNvPr>
          <p:cNvSpPr>
            <a:spLocks noGrp="1"/>
          </p:cNvSpPr>
          <p:nvPr>
            <p:ph type="sldNum" sz="quarter" idx="12"/>
          </p:nvPr>
        </p:nvSpPr>
        <p:spPr/>
        <p:txBody>
          <a:bodyPr/>
          <a:lstStyle/>
          <a:p>
            <a:fld id="{C7637ECB-65FB-AD46-BD2F-084E95DF967E}" type="slidenum">
              <a:rPr lang="en-US" smtClean="0"/>
              <a:t>‹#›</a:t>
            </a:fld>
            <a:endParaRPr lang="en-US"/>
          </a:p>
        </p:txBody>
      </p:sp>
    </p:spTree>
    <p:extLst>
      <p:ext uri="{BB962C8B-B14F-4D97-AF65-F5344CB8AC3E}">
        <p14:creationId xmlns:p14="http://schemas.microsoft.com/office/powerpoint/2010/main" val="508399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77CE4A-2E72-5345-88B2-00689DB74D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8D1DE0-7E55-BB44-8873-A9C28C809C1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B4AFBC-8B22-C44F-9A79-E7BA2000BBA1}"/>
              </a:ext>
            </a:extLst>
          </p:cNvPr>
          <p:cNvSpPr>
            <a:spLocks noGrp="1"/>
          </p:cNvSpPr>
          <p:nvPr>
            <p:ph type="dt" sz="half" idx="10"/>
          </p:nvPr>
        </p:nvSpPr>
        <p:spPr/>
        <p:txBody>
          <a:bodyPr/>
          <a:lstStyle/>
          <a:p>
            <a:fld id="{953DA911-E3E6-E847-8730-95FBF93902B0}" type="datetimeFigureOut">
              <a:rPr lang="en-US" smtClean="0"/>
              <a:t>3/31/2021</a:t>
            </a:fld>
            <a:endParaRPr lang="en-US"/>
          </a:p>
        </p:txBody>
      </p:sp>
      <p:sp>
        <p:nvSpPr>
          <p:cNvPr id="5" name="Footer Placeholder 4">
            <a:extLst>
              <a:ext uri="{FF2B5EF4-FFF2-40B4-BE49-F238E27FC236}">
                <a16:creationId xmlns:a16="http://schemas.microsoft.com/office/drawing/2014/main" id="{A55AD7CB-D87A-C544-8E38-DB77B9DC7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FBCE1-C123-9440-BE2E-197F38F9E81E}"/>
              </a:ext>
            </a:extLst>
          </p:cNvPr>
          <p:cNvSpPr>
            <a:spLocks noGrp="1"/>
          </p:cNvSpPr>
          <p:nvPr>
            <p:ph type="sldNum" sz="quarter" idx="12"/>
          </p:nvPr>
        </p:nvSpPr>
        <p:spPr/>
        <p:txBody>
          <a:bodyPr/>
          <a:lstStyle/>
          <a:p>
            <a:fld id="{C7637ECB-65FB-AD46-BD2F-084E95DF967E}" type="slidenum">
              <a:rPr lang="en-US" smtClean="0"/>
              <a:t>‹#›</a:t>
            </a:fld>
            <a:endParaRPr lang="en-US"/>
          </a:p>
        </p:txBody>
      </p:sp>
    </p:spTree>
    <p:extLst>
      <p:ext uri="{BB962C8B-B14F-4D97-AF65-F5344CB8AC3E}">
        <p14:creationId xmlns:p14="http://schemas.microsoft.com/office/powerpoint/2010/main" val="4044810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8CDFA-8966-5646-AEE8-201D704549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388FF1-C4FE-A440-A7F2-F370E46912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E45859-88D9-0B4D-B516-16915F7BD310}"/>
              </a:ext>
            </a:extLst>
          </p:cNvPr>
          <p:cNvSpPr>
            <a:spLocks noGrp="1"/>
          </p:cNvSpPr>
          <p:nvPr>
            <p:ph type="dt" sz="half" idx="10"/>
          </p:nvPr>
        </p:nvSpPr>
        <p:spPr/>
        <p:txBody>
          <a:bodyPr/>
          <a:lstStyle/>
          <a:p>
            <a:fld id="{953DA911-E3E6-E847-8730-95FBF93902B0}" type="datetimeFigureOut">
              <a:rPr lang="en-US" smtClean="0"/>
              <a:t>3/31/2021</a:t>
            </a:fld>
            <a:endParaRPr lang="en-US"/>
          </a:p>
        </p:txBody>
      </p:sp>
      <p:sp>
        <p:nvSpPr>
          <p:cNvPr id="5" name="Footer Placeholder 4">
            <a:extLst>
              <a:ext uri="{FF2B5EF4-FFF2-40B4-BE49-F238E27FC236}">
                <a16:creationId xmlns:a16="http://schemas.microsoft.com/office/drawing/2014/main" id="{9713E737-3241-D346-B4B5-C41D60E5C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5364D-5331-9743-B844-263D6E800FA5}"/>
              </a:ext>
            </a:extLst>
          </p:cNvPr>
          <p:cNvSpPr>
            <a:spLocks noGrp="1"/>
          </p:cNvSpPr>
          <p:nvPr>
            <p:ph type="sldNum" sz="quarter" idx="12"/>
          </p:nvPr>
        </p:nvSpPr>
        <p:spPr/>
        <p:txBody>
          <a:bodyPr/>
          <a:lstStyle/>
          <a:p>
            <a:fld id="{C7637ECB-65FB-AD46-BD2F-084E95DF967E}" type="slidenum">
              <a:rPr lang="en-US" smtClean="0"/>
              <a:t>‹#›</a:t>
            </a:fld>
            <a:endParaRPr lang="en-US"/>
          </a:p>
        </p:txBody>
      </p:sp>
    </p:spTree>
    <p:extLst>
      <p:ext uri="{BB962C8B-B14F-4D97-AF65-F5344CB8AC3E}">
        <p14:creationId xmlns:p14="http://schemas.microsoft.com/office/powerpoint/2010/main" val="280526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9DAF-7298-4C49-B99F-7A24FD608F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E262E2-4FBA-2044-B56A-0E28517641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7982333-66F0-F346-9AE0-75A589420DEA}"/>
              </a:ext>
            </a:extLst>
          </p:cNvPr>
          <p:cNvSpPr>
            <a:spLocks noGrp="1"/>
          </p:cNvSpPr>
          <p:nvPr>
            <p:ph type="dt" sz="half" idx="10"/>
          </p:nvPr>
        </p:nvSpPr>
        <p:spPr/>
        <p:txBody>
          <a:bodyPr/>
          <a:lstStyle/>
          <a:p>
            <a:fld id="{953DA911-E3E6-E847-8730-95FBF93902B0}" type="datetimeFigureOut">
              <a:rPr lang="en-US" smtClean="0"/>
              <a:t>3/31/2021</a:t>
            </a:fld>
            <a:endParaRPr lang="en-US"/>
          </a:p>
        </p:txBody>
      </p:sp>
      <p:sp>
        <p:nvSpPr>
          <p:cNvPr id="5" name="Footer Placeholder 4">
            <a:extLst>
              <a:ext uri="{FF2B5EF4-FFF2-40B4-BE49-F238E27FC236}">
                <a16:creationId xmlns:a16="http://schemas.microsoft.com/office/drawing/2014/main" id="{D6941957-B9CF-3F4A-8671-F04FC2E7F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E0A2B-3D60-FB42-B3AA-0AF5EBE0A692}"/>
              </a:ext>
            </a:extLst>
          </p:cNvPr>
          <p:cNvSpPr>
            <a:spLocks noGrp="1"/>
          </p:cNvSpPr>
          <p:nvPr>
            <p:ph type="sldNum" sz="quarter" idx="12"/>
          </p:nvPr>
        </p:nvSpPr>
        <p:spPr/>
        <p:txBody>
          <a:bodyPr/>
          <a:lstStyle/>
          <a:p>
            <a:fld id="{C7637ECB-65FB-AD46-BD2F-084E95DF967E}" type="slidenum">
              <a:rPr lang="en-US" smtClean="0"/>
              <a:t>‹#›</a:t>
            </a:fld>
            <a:endParaRPr lang="en-US"/>
          </a:p>
        </p:txBody>
      </p:sp>
    </p:spTree>
    <p:extLst>
      <p:ext uri="{BB962C8B-B14F-4D97-AF65-F5344CB8AC3E}">
        <p14:creationId xmlns:p14="http://schemas.microsoft.com/office/powerpoint/2010/main" val="115375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4010F-66A0-D845-9F3C-B8F1FB3851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A40478-E96D-FE40-AFDF-3FED6304A93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588344-77C2-6D46-9F25-D69B2A6E16C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60A5AF-251D-4D4B-9647-FEFC51B2D41A}"/>
              </a:ext>
            </a:extLst>
          </p:cNvPr>
          <p:cNvSpPr>
            <a:spLocks noGrp="1"/>
          </p:cNvSpPr>
          <p:nvPr>
            <p:ph type="dt" sz="half" idx="10"/>
          </p:nvPr>
        </p:nvSpPr>
        <p:spPr/>
        <p:txBody>
          <a:bodyPr/>
          <a:lstStyle/>
          <a:p>
            <a:fld id="{953DA911-E3E6-E847-8730-95FBF93902B0}" type="datetimeFigureOut">
              <a:rPr lang="en-US" smtClean="0"/>
              <a:t>3/31/2021</a:t>
            </a:fld>
            <a:endParaRPr lang="en-US"/>
          </a:p>
        </p:txBody>
      </p:sp>
      <p:sp>
        <p:nvSpPr>
          <p:cNvPr id="6" name="Footer Placeholder 5">
            <a:extLst>
              <a:ext uri="{FF2B5EF4-FFF2-40B4-BE49-F238E27FC236}">
                <a16:creationId xmlns:a16="http://schemas.microsoft.com/office/drawing/2014/main" id="{DD47EF41-D7D6-9F47-959A-D945E75621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153605-FF19-644A-81F3-A77B8BB5F594}"/>
              </a:ext>
            </a:extLst>
          </p:cNvPr>
          <p:cNvSpPr>
            <a:spLocks noGrp="1"/>
          </p:cNvSpPr>
          <p:nvPr>
            <p:ph type="sldNum" sz="quarter" idx="12"/>
          </p:nvPr>
        </p:nvSpPr>
        <p:spPr/>
        <p:txBody>
          <a:bodyPr/>
          <a:lstStyle/>
          <a:p>
            <a:fld id="{C7637ECB-65FB-AD46-BD2F-084E95DF967E}" type="slidenum">
              <a:rPr lang="en-US" smtClean="0"/>
              <a:t>‹#›</a:t>
            </a:fld>
            <a:endParaRPr lang="en-US"/>
          </a:p>
        </p:txBody>
      </p:sp>
    </p:spTree>
    <p:extLst>
      <p:ext uri="{BB962C8B-B14F-4D97-AF65-F5344CB8AC3E}">
        <p14:creationId xmlns:p14="http://schemas.microsoft.com/office/powerpoint/2010/main" val="406773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68DC1-A8A8-5F47-8DAC-EA2D4E1498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1FEEAE-6811-AB4B-951F-BA356ABF8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BD97650-4739-4742-9E05-AD1A724FA8B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1F797E-E9AA-0B4B-BDDC-ED2507D37F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3452C2-DF48-6141-AE81-231AE02C491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8B7CC7-41B9-BE40-B12E-54A1DE189430}"/>
              </a:ext>
            </a:extLst>
          </p:cNvPr>
          <p:cNvSpPr>
            <a:spLocks noGrp="1"/>
          </p:cNvSpPr>
          <p:nvPr>
            <p:ph type="dt" sz="half" idx="10"/>
          </p:nvPr>
        </p:nvSpPr>
        <p:spPr/>
        <p:txBody>
          <a:bodyPr/>
          <a:lstStyle/>
          <a:p>
            <a:fld id="{953DA911-E3E6-E847-8730-95FBF93902B0}" type="datetimeFigureOut">
              <a:rPr lang="en-US" smtClean="0"/>
              <a:t>3/31/2021</a:t>
            </a:fld>
            <a:endParaRPr lang="en-US"/>
          </a:p>
        </p:txBody>
      </p:sp>
      <p:sp>
        <p:nvSpPr>
          <p:cNvPr id="8" name="Footer Placeholder 7">
            <a:extLst>
              <a:ext uri="{FF2B5EF4-FFF2-40B4-BE49-F238E27FC236}">
                <a16:creationId xmlns:a16="http://schemas.microsoft.com/office/drawing/2014/main" id="{24DB1F70-F99F-0F48-BC68-F7B0511A71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E2131B-066A-6B4E-ACB6-24725167E1D5}"/>
              </a:ext>
            </a:extLst>
          </p:cNvPr>
          <p:cNvSpPr>
            <a:spLocks noGrp="1"/>
          </p:cNvSpPr>
          <p:nvPr>
            <p:ph type="sldNum" sz="quarter" idx="12"/>
          </p:nvPr>
        </p:nvSpPr>
        <p:spPr/>
        <p:txBody>
          <a:bodyPr/>
          <a:lstStyle/>
          <a:p>
            <a:fld id="{C7637ECB-65FB-AD46-BD2F-084E95DF967E}" type="slidenum">
              <a:rPr lang="en-US" smtClean="0"/>
              <a:t>‹#›</a:t>
            </a:fld>
            <a:endParaRPr lang="en-US"/>
          </a:p>
        </p:txBody>
      </p:sp>
    </p:spTree>
    <p:extLst>
      <p:ext uri="{BB962C8B-B14F-4D97-AF65-F5344CB8AC3E}">
        <p14:creationId xmlns:p14="http://schemas.microsoft.com/office/powerpoint/2010/main" val="3878464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BB5EA-EBE8-B740-809C-4D46960426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03D4EC-80AA-BA40-B6BF-F49F47602228}"/>
              </a:ext>
            </a:extLst>
          </p:cNvPr>
          <p:cNvSpPr>
            <a:spLocks noGrp="1"/>
          </p:cNvSpPr>
          <p:nvPr>
            <p:ph type="dt" sz="half" idx="10"/>
          </p:nvPr>
        </p:nvSpPr>
        <p:spPr/>
        <p:txBody>
          <a:bodyPr/>
          <a:lstStyle/>
          <a:p>
            <a:fld id="{953DA911-E3E6-E847-8730-95FBF93902B0}" type="datetimeFigureOut">
              <a:rPr lang="en-US" smtClean="0"/>
              <a:t>3/31/2021</a:t>
            </a:fld>
            <a:endParaRPr lang="en-US"/>
          </a:p>
        </p:txBody>
      </p:sp>
      <p:sp>
        <p:nvSpPr>
          <p:cNvPr id="4" name="Footer Placeholder 3">
            <a:extLst>
              <a:ext uri="{FF2B5EF4-FFF2-40B4-BE49-F238E27FC236}">
                <a16:creationId xmlns:a16="http://schemas.microsoft.com/office/drawing/2014/main" id="{6AC580F0-6BB7-3349-9E1A-0D4D708C5B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24C50C-D16F-1A45-8475-A1D2F4172A10}"/>
              </a:ext>
            </a:extLst>
          </p:cNvPr>
          <p:cNvSpPr>
            <a:spLocks noGrp="1"/>
          </p:cNvSpPr>
          <p:nvPr>
            <p:ph type="sldNum" sz="quarter" idx="12"/>
          </p:nvPr>
        </p:nvSpPr>
        <p:spPr/>
        <p:txBody>
          <a:bodyPr/>
          <a:lstStyle/>
          <a:p>
            <a:fld id="{C7637ECB-65FB-AD46-BD2F-084E95DF967E}" type="slidenum">
              <a:rPr lang="en-US" smtClean="0"/>
              <a:t>‹#›</a:t>
            </a:fld>
            <a:endParaRPr lang="en-US"/>
          </a:p>
        </p:txBody>
      </p:sp>
    </p:spTree>
    <p:extLst>
      <p:ext uri="{BB962C8B-B14F-4D97-AF65-F5344CB8AC3E}">
        <p14:creationId xmlns:p14="http://schemas.microsoft.com/office/powerpoint/2010/main" val="2492776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E9987D-7B08-E64C-9379-11DFC176DB5B}"/>
              </a:ext>
            </a:extLst>
          </p:cNvPr>
          <p:cNvSpPr>
            <a:spLocks noGrp="1"/>
          </p:cNvSpPr>
          <p:nvPr>
            <p:ph type="dt" sz="half" idx="10"/>
          </p:nvPr>
        </p:nvSpPr>
        <p:spPr/>
        <p:txBody>
          <a:bodyPr/>
          <a:lstStyle/>
          <a:p>
            <a:fld id="{953DA911-E3E6-E847-8730-95FBF93902B0}" type="datetimeFigureOut">
              <a:rPr lang="en-US" smtClean="0"/>
              <a:t>3/31/2021</a:t>
            </a:fld>
            <a:endParaRPr lang="en-US"/>
          </a:p>
        </p:txBody>
      </p:sp>
      <p:sp>
        <p:nvSpPr>
          <p:cNvPr id="3" name="Footer Placeholder 2">
            <a:extLst>
              <a:ext uri="{FF2B5EF4-FFF2-40B4-BE49-F238E27FC236}">
                <a16:creationId xmlns:a16="http://schemas.microsoft.com/office/drawing/2014/main" id="{85B1A8F0-D62D-024D-A003-8C5170E8BC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12B16-7BBD-8447-87F0-3A1CA171C4F1}"/>
              </a:ext>
            </a:extLst>
          </p:cNvPr>
          <p:cNvSpPr>
            <a:spLocks noGrp="1"/>
          </p:cNvSpPr>
          <p:nvPr>
            <p:ph type="sldNum" sz="quarter" idx="12"/>
          </p:nvPr>
        </p:nvSpPr>
        <p:spPr/>
        <p:txBody>
          <a:bodyPr/>
          <a:lstStyle/>
          <a:p>
            <a:fld id="{C7637ECB-65FB-AD46-BD2F-084E95DF967E}" type="slidenum">
              <a:rPr lang="en-US" smtClean="0"/>
              <a:t>‹#›</a:t>
            </a:fld>
            <a:endParaRPr lang="en-US"/>
          </a:p>
        </p:txBody>
      </p:sp>
    </p:spTree>
    <p:extLst>
      <p:ext uri="{BB962C8B-B14F-4D97-AF65-F5344CB8AC3E}">
        <p14:creationId xmlns:p14="http://schemas.microsoft.com/office/powerpoint/2010/main" val="2825293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2ADB1-5D2B-DF49-9D6E-713E49882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002A09-3434-3840-94EA-172BF1D68B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88B758-1015-EC4A-BFD5-2BF79C7B42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15BB9D-9D07-494C-95E2-B98FAE0FE8DE}"/>
              </a:ext>
            </a:extLst>
          </p:cNvPr>
          <p:cNvSpPr>
            <a:spLocks noGrp="1"/>
          </p:cNvSpPr>
          <p:nvPr>
            <p:ph type="dt" sz="half" idx="10"/>
          </p:nvPr>
        </p:nvSpPr>
        <p:spPr/>
        <p:txBody>
          <a:bodyPr/>
          <a:lstStyle/>
          <a:p>
            <a:fld id="{953DA911-E3E6-E847-8730-95FBF93902B0}" type="datetimeFigureOut">
              <a:rPr lang="en-US" smtClean="0"/>
              <a:t>3/31/2021</a:t>
            </a:fld>
            <a:endParaRPr lang="en-US"/>
          </a:p>
        </p:txBody>
      </p:sp>
      <p:sp>
        <p:nvSpPr>
          <p:cNvPr id="6" name="Footer Placeholder 5">
            <a:extLst>
              <a:ext uri="{FF2B5EF4-FFF2-40B4-BE49-F238E27FC236}">
                <a16:creationId xmlns:a16="http://schemas.microsoft.com/office/drawing/2014/main" id="{F2251D34-C62C-CB4C-8F83-1005B9BF76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AAB677-2862-A34E-BECE-28915F1E0388}"/>
              </a:ext>
            </a:extLst>
          </p:cNvPr>
          <p:cNvSpPr>
            <a:spLocks noGrp="1"/>
          </p:cNvSpPr>
          <p:nvPr>
            <p:ph type="sldNum" sz="quarter" idx="12"/>
          </p:nvPr>
        </p:nvSpPr>
        <p:spPr/>
        <p:txBody>
          <a:bodyPr/>
          <a:lstStyle/>
          <a:p>
            <a:fld id="{C7637ECB-65FB-AD46-BD2F-084E95DF967E}" type="slidenum">
              <a:rPr lang="en-US" smtClean="0"/>
              <a:t>‹#›</a:t>
            </a:fld>
            <a:endParaRPr lang="en-US"/>
          </a:p>
        </p:txBody>
      </p:sp>
    </p:spTree>
    <p:extLst>
      <p:ext uri="{BB962C8B-B14F-4D97-AF65-F5344CB8AC3E}">
        <p14:creationId xmlns:p14="http://schemas.microsoft.com/office/powerpoint/2010/main" val="3109435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A56E-24B9-734E-98CD-66743BBA6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E01727-342B-6C48-BA75-56981229D9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1E0566-9B6E-0E43-B942-A960198D08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F9B1D2-FAAD-0747-8029-237D926DDC76}"/>
              </a:ext>
            </a:extLst>
          </p:cNvPr>
          <p:cNvSpPr>
            <a:spLocks noGrp="1"/>
          </p:cNvSpPr>
          <p:nvPr>
            <p:ph type="dt" sz="half" idx="10"/>
          </p:nvPr>
        </p:nvSpPr>
        <p:spPr/>
        <p:txBody>
          <a:bodyPr/>
          <a:lstStyle/>
          <a:p>
            <a:fld id="{953DA911-E3E6-E847-8730-95FBF93902B0}" type="datetimeFigureOut">
              <a:rPr lang="en-US" smtClean="0"/>
              <a:t>3/31/2021</a:t>
            </a:fld>
            <a:endParaRPr lang="en-US"/>
          </a:p>
        </p:txBody>
      </p:sp>
      <p:sp>
        <p:nvSpPr>
          <p:cNvPr id="6" name="Footer Placeholder 5">
            <a:extLst>
              <a:ext uri="{FF2B5EF4-FFF2-40B4-BE49-F238E27FC236}">
                <a16:creationId xmlns:a16="http://schemas.microsoft.com/office/drawing/2014/main" id="{42734A2D-9725-4342-ABDF-268B01F111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41B1DE-6A5E-7C46-836A-EDF01473C95F}"/>
              </a:ext>
            </a:extLst>
          </p:cNvPr>
          <p:cNvSpPr>
            <a:spLocks noGrp="1"/>
          </p:cNvSpPr>
          <p:nvPr>
            <p:ph type="sldNum" sz="quarter" idx="12"/>
          </p:nvPr>
        </p:nvSpPr>
        <p:spPr/>
        <p:txBody>
          <a:bodyPr/>
          <a:lstStyle/>
          <a:p>
            <a:fld id="{C7637ECB-65FB-AD46-BD2F-084E95DF967E}" type="slidenum">
              <a:rPr lang="en-US" smtClean="0"/>
              <a:t>‹#›</a:t>
            </a:fld>
            <a:endParaRPr lang="en-US"/>
          </a:p>
        </p:txBody>
      </p:sp>
    </p:spTree>
    <p:extLst>
      <p:ext uri="{BB962C8B-B14F-4D97-AF65-F5344CB8AC3E}">
        <p14:creationId xmlns:p14="http://schemas.microsoft.com/office/powerpoint/2010/main" val="1603281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D3044C-9390-C64D-81E4-C9A33177B8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B65CCB-A98C-9143-90EC-37F7F97BE9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386CC-F04D-D744-BE2F-DC8C19E90C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3DA911-E3E6-E847-8730-95FBF93902B0}" type="datetimeFigureOut">
              <a:rPr lang="en-US" smtClean="0"/>
              <a:t>3/31/2021</a:t>
            </a:fld>
            <a:endParaRPr lang="en-US"/>
          </a:p>
        </p:txBody>
      </p:sp>
      <p:sp>
        <p:nvSpPr>
          <p:cNvPr id="5" name="Footer Placeholder 4">
            <a:extLst>
              <a:ext uri="{FF2B5EF4-FFF2-40B4-BE49-F238E27FC236}">
                <a16:creationId xmlns:a16="http://schemas.microsoft.com/office/drawing/2014/main" id="{9A47A3DC-4CC2-4F45-8A69-9224A63003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83E023-9BA4-E54E-AD81-9854EFE355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37ECB-65FB-AD46-BD2F-084E95DF967E}" type="slidenum">
              <a:rPr lang="en-US" smtClean="0"/>
              <a:t>‹#›</a:t>
            </a:fld>
            <a:endParaRPr lang="en-US"/>
          </a:p>
        </p:txBody>
      </p:sp>
    </p:spTree>
    <p:extLst>
      <p:ext uri="{BB962C8B-B14F-4D97-AF65-F5344CB8AC3E}">
        <p14:creationId xmlns:p14="http://schemas.microsoft.com/office/powerpoint/2010/main" val="2478279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a14:imgEffect>
                      <a14:sharpenSoften amount="43000"/>
                    </a14:imgEffect>
                    <a14:imgEffect>
                      <a14:colorTemperature colorTemp="7416"/>
                    </a14:imgEffect>
                    <a14:imgEffect>
                      <a14:saturation sat="155000"/>
                    </a14:imgEffect>
                    <a14:imgEffect>
                      <a14:brightnessContrast bright="-52000" contrast="1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194A-A730-2141-8F53-81E2A4FBC64A}"/>
              </a:ext>
            </a:extLst>
          </p:cNvPr>
          <p:cNvSpPr>
            <a:spLocks noGrp="1"/>
          </p:cNvSpPr>
          <p:nvPr>
            <p:ph type="title"/>
          </p:nvPr>
        </p:nvSpPr>
        <p:spPr>
          <a:xfrm>
            <a:off x="1721541" y="6877136"/>
            <a:ext cx="10515600" cy="1325563"/>
          </a:xfrm>
        </p:spPr>
        <p:txBody>
          <a:bodyPr/>
          <a:lstStyle/>
          <a:p>
            <a:endParaRPr lang="en-US" dirty="0"/>
          </a:p>
        </p:txBody>
      </p:sp>
      <p:sp>
        <p:nvSpPr>
          <p:cNvPr id="17" name="TextBox 16">
            <a:extLst>
              <a:ext uri="{FF2B5EF4-FFF2-40B4-BE49-F238E27FC236}">
                <a16:creationId xmlns:a16="http://schemas.microsoft.com/office/drawing/2014/main" id="{B949EA3D-DB4F-404C-941F-FCFE4AF8DBB3}"/>
              </a:ext>
            </a:extLst>
          </p:cNvPr>
          <p:cNvSpPr txBox="1"/>
          <p:nvPr/>
        </p:nvSpPr>
        <p:spPr>
          <a:xfrm>
            <a:off x="7093403" y="6116590"/>
            <a:ext cx="184731" cy="246221"/>
          </a:xfrm>
          <a:prstGeom prst="rect">
            <a:avLst/>
          </a:prstGeom>
          <a:noFill/>
        </p:spPr>
        <p:txBody>
          <a:bodyPr wrap="none" rtlCol="0">
            <a:spAutoFit/>
          </a:bodyPr>
          <a:lstStyle/>
          <a:p>
            <a:endParaRPr lang="en-US" sz="1000" dirty="0">
              <a:solidFill>
                <a:schemeClr val="bg1"/>
              </a:solidFill>
              <a:latin typeface="Avenir Roman" panose="02000503020000020003" pitchFamily="2" charset="0"/>
            </a:endParaRPr>
          </a:p>
        </p:txBody>
      </p:sp>
      <p:sp>
        <p:nvSpPr>
          <p:cNvPr id="18" name="Title 1">
            <a:extLst>
              <a:ext uri="{FF2B5EF4-FFF2-40B4-BE49-F238E27FC236}">
                <a16:creationId xmlns:a16="http://schemas.microsoft.com/office/drawing/2014/main" id="{C9124205-C7E6-0740-8574-DA76B6B46657}"/>
              </a:ext>
            </a:extLst>
          </p:cNvPr>
          <p:cNvSpPr txBox="1">
            <a:spLocks/>
          </p:cNvSpPr>
          <p:nvPr/>
        </p:nvSpPr>
        <p:spPr>
          <a:xfrm>
            <a:off x="3507810" y="3149193"/>
            <a:ext cx="8352343" cy="3682791"/>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50000"/>
              </a:lnSpc>
            </a:pPr>
            <a:r>
              <a:rPr lang="en-US" sz="3200" b="1" dirty="0">
                <a:solidFill>
                  <a:srgbClr val="FFFF00"/>
                </a:solidFill>
                <a:latin typeface="Avenir Roman" panose="02000503020000020003" pitchFamily="2" charset="0"/>
              </a:rPr>
              <a:t>Disability Under Siege</a:t>
            </a:r>
          </a:p>
          <a:p>
            <a:pPr algn="r">
              <a:lnSpc>
                <a:spcPct val="150000"/>
              </a:lnSpc>
            </a:pPr>
            <a:r>
              <a:rPr lang="en-US" sz="3200" b="1" dirty="0">
                <a:solidFill>
                  <a:schemeClr val="bg1"/>
                </a:solidFill>
                <a:latin typeface="Avenir Roman" panose="02000503020000020003" pitchFamily="2" charset="0"/>
              </a:rPr>
              <a:t>Cultural Practices Literature Overview,</a:t>
            </a:r>
          </a:p>
          <a:p>
            <a:pPr algn="r">
              <a:lnSpc>
                <a:spcPct val="150000"/>
              </a:lnSpc>
            </a:pPr>
            <a:r>
              <a:rPr lang="en-US" sz="3200" b="1" dirty="0">
                <a:solidFill>
                  <a:schemeClr val="bg1"/>
                </a:solidFill>
                <a:latin typeface="Avenir Roman" panose="02000503020000020003" pitchFamily="2" charset="0"/>
              </a:rPr>
              <a:t>Findings and Future Visions</a:t>
            </a:r>
          </a:p>
          <a:p>
            <a:pPr algn="r">
              <a:lnSpc>
                <a:spcPct val="150000"/>
              </a:lnSpc>
            </a:pPr>
            <a:endParaRPr lang="en-US" sz="2800" b="1" dirty="0">
              <a:solidFill>
                <a:schemeClr val="bg1"/>
              </a:solidFill>
              <a:latin typeface="Avenir Roman" panose="02000503020000020003" pitchFamily="2" charset="0"/>
            </a:endParaRPr>
          </a:p>
          <a:p>
            <a:pPr algn="r">
              <a:lnSpc>
                <a:spcPct val="150000"/>
              </a:lnSpc>
            </a:pPr>
            <a:endParaRPr lang="en-US" sz="2400" b="1" dirty="0">
              <a:solidFill>
                <a:schemeClr val="bg1"/>
              </a:solidFill>
              <a:latin typeface="Avenir Roman" panose="02000503020000020003" pitchFamily="2" charset="0"/>
            </a:endParaRPr>
          </a:p>
          <a:p>
            <a:pPr algn="r">
              <a:lnSpc>
                <a:spcPct val="150000"/>
              </a:lnSpc>
            </a:pPr>
            <a:endParaRPr lang="en-US" sz="2400" b="1" dirty="0">
              <a:solidFill>
                <a:schemeClr val="bg1"/>
              </a:solidFill>
              <a:latin typeface="Avenir Roman" panose="02000503020000020003" pitchFamily="2" charset="0"/>
            </a:endParaRPr>
          </a:p>
          <a:p>
            <a:pPr algn="r">
              <a:lnSpc>
                <a:spcPct val="150000"/>
              </a:lnSpc>
            </a:pPr>
            <a:r>
              <a:rPr lang="en-US" sz="2400" b="1" dirty="0">
                <a:solidFill>
                  <a:schemeClr val="bg1"/>
                </a:solidFill>
                <a:latin typeface="Avenir Roman" panose="02000503020000020003" pitchFamily="2" charset="0"/>
              </a:rPr>
              <a:t>March 31</a:t>
            </a:r>
            <a:r>
              <a:rPr lang="en-US" sz="2400" b="1" baseline="30000" dirty="0">
                <a:solidFill>
                  <a:schemeClr val="bg1"/>
                </a:solidFill>
                <a:latin typeface="Avenir Roman" panose="02000503020000020003" pitchFamily="2" charset="0"/>
              </a:rPr>
              <a:t>st</a:t>
            </a:r>
            <a:r>
              <a:rPr lang="en-US" sz="2400" b="1" dirty="0">
                <a:solidFill>
                  <a:schemeClr val="bg1"/>
                </a:solidFill>
                <a:latin typeface="Avenir Roman" panose="02000503020000020003" pitchFamily="2" charset="0"/>
              </a:rPr>
              <a:t> 2021</a:t>
            </a:r>
          </a:p>
          <a:p>
            <a:pPr algn="r">
              <a:lnSpc>
                <a:spcPct val="150000"/>
              </a:lnSpc>
            </a:pPr>
            <a:endParaRPr lang="en-US" sz="2400" b="1" dirty="0">
              <a:solidFill>
                <a:schemeClr val="bg1"/>
              </a:solidFill>
              <a:latin typeface="Avenir Roman" panose="02000503020000020003" pitchFamily="2" charset="0"/>
            </a:endParaRPr>
          </a:p>
          <a:p>
            <a:pPr algn="r">
              <a:lnSpc>
                <a:spcPct val="150000"/>
              </a:lnSpc>
            </a:pPr>
            <a:r>
              <a:rPr lang="en-US" sz="2400" b="1" dirty="0">
                <a:solidFill>
                  <a:schemeClr val="bg1"/>
                </a:solidFill>
                <a:latin typeface="Avenir Roman" panose="02000503020000020003" pitchFamily="2" charset="0"/>
              </a:rPr>
              <a:t>Professor Anthony Downey</a:t>
            </a:r>
          </a:p>
          <a:p>
            <a:pPr algn="r">
              <a:lnSpc>
                <a:spcPct val="150000"/>
              </a:lnSpc>
            </a:pPr>
            <a:r>
              <a:rPr lang="en-US" sz="2400" b="1" dirty="0">
                <a:solidFill>
                  <a:schemeClr val="bg1"/>
                </a:solidFill>
                <a:latin typeface="Avenir Roman" panose="02000503020000020003" pitchFamily="2" charset="0"/>
              </a:rPr>
              <a:t>Birmingham City University</a:t>
            </a:r>
            <a:endParaRPr lang="en-US" sz="2400" dirty="0">
              <a:solidFill>
                <a:schemeClr val="bg1"/>
              </a:solidFill>
              <a:latin typeface="Avenir Roman" panose="02000503020000020003" pitchFamily="2" charset="0"/>
            </a:endParaRPr>
          </a:p>
          <a:p>
            <a:pPr algn="r">
              <a:lnSpc>
                <a:spcPct val="150000"/>
              </a:lnSpc>
            </a:pPr>
            <a:endParaRPr lang="en-US" sz="2000" dirty="0">
              <a:solidFill>
                <a:srgbClr val="FFFF00"/>
              </a:solidFill>
              <a:latin typeface="Avenir Roman" panose="02000503020000020003" pitchFamily="2" charset="0"/>
            </a:endParaRPr>
          </a:p>
        </p:txBody>
      </p:sp>
      <p:sp>
        <p:nvSpPr>
          <p:cNvPr id="8" name="Content Placeholder 7">
            <a:extLst>
              <a:ext uri="{FF2B5EF4-FFF2-40B4-BE49-F238E27FC236}">
                <a16:creationId xmlns:a16="http://schemas.microsoft.com/office/drawing/2014/main" id="{E096B6AC-F2B4-EB4D-A2CC-9B7223E0CDBE}"/>
              </a:ext>
            </a:extLst>
          </p:cNvPr>
          <p:cNvSpPr>
            <a:spLocks noGrp="1"/>
          </p:cNvSpPr>
          <p:nvPr>
            <p:ph idx="1"/>
          </p:nvPr>
        </p:nvSpPr>
        <p:spPr>
          <a:xfrm>
            <a:off x="838200" y="8202699"/>
            <a:ext cx="10515600" cy="4351338"/>
          </a:xfrm>
        </p:spPr>
        <p:txBody>
          <a:bodyPr/>
          <a:lstStyle/>
          <a:p>
            <a:endParaRPr lang="en-US"/>
          </a:p>
        </p:txBody>
      </p:sp>
    </p:spTree>
    <p:extLst>
      <p:ext uri="{BB962C8B-B14F-4D97-AF65-F5344CB8AC3E}">
        <p14:creationId xmlns:p14="http://schemas.microsoft.com/office/powerpoint/2010/main" val="31652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4EB16D-42B7-4705-9F17-D7F9A0B476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0638" y="1107022"/>
            <a:ext cx="7441677" cy="4004580"/>
          </a:xfrm>
          <a:prstGeom prst="rect">
            <a:avLst/>
          </a:prstGeom>
        </p:spPr>
      </p:pic>
      <p:sp>
        <p:nvSpPr>
          <p:cNvPr id="3" name="TextBox 2">
            <a:extLst>
              <a:ext uri="{FF2B5EF4-FFF2-40B4-BE49-F238E27FC236}">
                <a16:creationId xmlns:a16="http://schemas.microsoft.com/office/drawing/2014/main" id="{96174DF8-2929-A944-BD81-C6FDD9F15701}"/>
              </a:ext>
            </a:extLst>
          </p:cNvPr>
          <p:cNvSpPr txBox="1"/>
          <p:nvPr/>
        </p:nvSpPr>
        <p:spPr>
          <a:xfrm>
            <a:off x="619360" y="743318"/>
            <a:ext cx="3380040" cy="707886"/>
          </a:xfrm>
          <a:prstGeom prst="rect">
            <a:avLst/>
          </a:prstGeom>
          <a:noFill/>
        </p:spPr>
        <p:txBody>
          <a:bodyPr wrap="square" rtlCol="0">
            <a:spAutoFit/>
          </a:bodyPr>
          <a:lstStyle/>
          <a:p>
            <a:r>
              <a:rPr lang="en-US" sz="2000" b="1" dirty="0">
                <a:solidFill>
                  <a:schemeClr val="bg1"/>
                </a:solidFill>
                <a:latin typeface="Avenir Roman" panose="02000503020000020003" pitchFamily="2" charset="0"/>
              </a:rPr>
              <a:t>Art Practices, Inclusion, Visibility, and Disability</a:t>
            </a:r>
            <a:endParaRPr lang="en-US" sz="2000" dirty="0">
              <a:solidFill>
                <a:schemeClr val="bg1"/>
              </a:solidFill>
              <a:latin typeface="Avenir Roman" panose="02000503020000020003" pitchFamily="2" charset="0"/>
            </a:endParaRPr>
          </a:p>
        </p:txBody>
      </p:sp>
      <p:sp>
        <p:nvSpPr>
          <p:cNvPr id="2" name="TextBox 1">
            <a:extLst>
              <a:ext uri="{FF2B5EF4-FFF2-40B4-BE49-F238E27FC236}">
                <a16:creationId xmlns:a16="http://schemas.microsoft.com/office/drawing/2014/main" id="{E28C5862-8502-244A-B207-6D094AC3EF29}"/>
              </a:ext>
            </a:extLst>
          </p:cNvPr>
          <p:cNvSpPr txBox="1"/>
          <p:nvPr/>
        </p:nvSpPr>
        <p:spPr>
          <a:xfrm>
            <a:off x="3144644" y="5444990"/>
            <a:ext cx="8719759" cy="1754326"/>
          </a:xfrm>
          <a:prstGeom prst="rect">
            <a:avLst/>
          </a:prstGeom>
          <a:noFill/>
        </p:spPr>
        <p:txBody>
          <a:bodyPr wrap="none" rtlCol="0">
            <a:spAutoFit/>
          </a:bodyPr>
          <a:lstStyle/>
          <a:p>
            <a:pPr algn="r"/>
            <a:r>
              <a:rPr lang="en-GB" dirty="0">
                <a:solidFill>
                  <a:schemeClr val="bg1"/>
                </a:solidFill>
                <a:latin typeface="Avenir Roman" panose="02000503020000020003" pitchFamily="2" charset="0"/>
              </a:rPr>
              <a:t>Artist: Murad Abu </a:t>
            </a:r>
            <a:r>
              <a:rPr lang="en-GB" dirty="0" err="1">
                <a:solidFill>
                  <a:schemeClr val="bg1"/>
                </a:solidFill>
                <a:latin typeface="Avenir Roman" panose="02000503020000020003" pitchFamily="2" charset="0"/>
              </a:rPr>
              <a:t>Saraya</a:t>
            </a:r>
            <a:r>
              <a:rPr lang="en-GB" dirty="0">
                <a:solidFill>
                  <a:schemeClr val="bg1"/>
                </a:solidFill>
                <a:latin typeface="Avenir Roman" panose="02000503020000020003" pitchFamily="2" charset="0"/>
              </a:rPr>
              <a:t> through </a:t>
            </a:r>
            <a:r>
              <a:rPr lang="en-GB" dirty="0" err="1">
                <a:solidFill>
                  <a:schemeClr val="bg1"/>
                </a:solidFill>
                <a:latin typeface="Avenir Roman" panose="02000503020000020003" pitchFamily="2" charset="0"/>
              </a:rPr>
              <a:t>Liwan</a:t>
            </a:r>
            <a:r>
              <a:rPr lang="en-GB" dirty="0">
                <a:solidFill>
                  <a:schemeClr val="bg1"/>
                </a:solidFill>
                <a:latin typeface="Avenir Roman" panose="02000503020000020003" pitchFamily="2" charset="0"/>
              </a:rPr>
              <a:t> Youth Space </a:t>
            </a:r>
            <a:br>
              <a:rPr lang="en-GB" dirty="0">
                <a:solidFill>
                  <a:schemeClr val="bg1"/>
                </a:solidFill>
                <a:latin typeface="Avenir Roman" panose="02000503020000020003" pitchFamily="2" charset="0"/>
              </a:rPr>
            </a:br>
            <a:r>
              <a:rPr lang="en-GB" dirty="0">
                <a:solidFill>
                  <a:schemeClr val="bg1"/>
                </a:solidFill>
                <a:latin typeface="Avenir Roman" panose="02000503020000020003" pitchFamily="2" charset="0"/>
              </a:rPr>
              <a:t>Project: Drama and Theatre training and performances for people with disabilities </a:t>
            </a:r>
          </a:p>
          <a:p>
            <a:pPr algn="r"/>
            <a:r>
              <a:rPr lang="en-GB" dirty="0">
                <a:solidFill>
                  <a:schemeClr val="bg1"/>
                </a:solidFill>
                <a:latin typeface="Avenir Roman" panose="02000503020000020003" pitchFamily="2" charset="0"/>
              </a:rPr>
              <a:t>Date: not indicated – ongoing </a:t>
            </a:r>
            <a:br>
              <a:rPr lang="en-GB" dirty="0">
                <a:solidFill>
                  <a:schemeClr val="bg1"/>
                </a:solidFill>
                <a:latin typeface="Avenir Roman" panose="02000503020000020003" pitchFamily="2" charset="0"/>
              </a:rPr>
            </a:br>
            <a:r>
              <a:rPr lang="en-GB" dirty="0">
                <a:solidFill>
                  <a:schemeClr val="bg1"/>
                </a:solidFill>
                <a:latin typeface="Avenir Roman" panose="02000503020000020003" pitchFamily="2" charset="0"/>
              </a:rPr>
              <a:t>Further information: video still </a:t>
            </a:r>
            <a:br>
              <a:rPr lang="en-GB" dirty="0">
                <a:solidFill>
                  <a:schemeClr val="bg1"/>
                </a:solidFill>
                <a:latin typeface="Avenir Roman" panose="02000503020000020003" pitchFamily="2" charset="0"/>
              </a:rPr>
            </a:br>
            <a:r>
              <a:rPr lang="en-GB" dirty="0">
                <a:solidFill>
                  <a:schemeClr val="bg1"/>
                </a:solidFill>
                <a:latin typeface="Avenir Roman" panose="02000503020000020003" pitchFamily="2" charset="0"/>
              </a:rPr>
              <a:t>Location: Jordan – Amman </a:t>
            </a:r>
          </a:p>
          <a:p>
            <a:pPr algn="r"/>
            <a:endParaRPr lang="en-US" dirty="0">
              <a:solidFill>
                <a:schemeClr val="bg1"/>
              </a:solidFill>
              <a:latin typeface="Avenir Roman" panose="02000503020000020003" pitchFamily="2" charset="0"/>
            </a:endParaRPr>
          </a:p>
        </p:txBody>
      </p:sp>
      <p:pic>
        <p:nvPicPr>
          <p:cNvPr id="5" name="Content Placeholder 4">
            <a:extLst>
              <a:ext uri="{FF2B5EF4-FFF2-40B4-BE49-F238E27FC236}">
                <a16:creationId xmlns:a16="http://schemas.microsoft.com/office/drawing/2014/main" id="{E737E78A-62E5-5A48-915D-CFD683EAB170}"/>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3995520" y="1107022"/>
            <a:ext cx="7666795" cy="3974264"/>
          </a:xfrm>
        </p:spPr>
      </p:pic>
      <p:sp>
        <p:nvSpPr>
          <p:cNvPr id="6" name="TextBox 5">
            <a:extLst>
              <a:ext uri="{FF2B5EF4-FFF2-40B4-BE49-F238E27FC236}">
                <a16:creationId xmlns:a16="http://schemas.microsoft.com/office/drawing/2014/main" id="{D638528B-5D54-9949-A21A-359D368729F9}"/>
              </a:ext>
            </a:extLst>
          </p:cNvPr>
          <p:cNvSpPr txBox="1"/>
          <p:nvPr/>
        </p:nvSpPr>
        <p:spPr>
          <a:xfrm>
            <a:off x="619360" y="2138778"/>
            <a:ext cx="2345635" cy="2246769"/>
          </a:xfrm>
          <a:prstGeom prst="rect">
            <a:avLst/>
          </a:prstGeom>
          <a:noFill/>
        </p:spPr>
        <p:txBody>
          <a:bodyPr wrap="square" rtlCol="0">
            <a:spAutoFit/>
          </a:bodyPr>
          <a:lstStyle/>
          <a:p>
            <a:pPr algn="ctr"/>
            <a:r>
              <a:rPr lang="en-US" sz="2000" dirty="0">
                <a:solidFill>
                  <a:srgbClr val="FFFF00"/>
                </a:solidFill>
                <a:latin typeface="Avenir Roman" panose="02000503020000020003" pitchFamily="2" charset="0"/>
              </a:rPr>
              <a:t>Enhance local, regional and international capacity to address issues of access, quality and participation</a:t>
            </a:r>
          </a:p>
        </p:txBody>
      </p:sp>
    </p:spTree>
    <p:extLst>
      <p:ext uri="{BB962C8B-B14F-4D97-AF65-F5344CB8AC3E}">
        <p14:creationId xmlns:p14="http://schemas.microsoft.com/office/powerpoint/2010/main" val="338662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itting on a beach&#10;&#10;Description automatically generated with low confidence">
            <a:extLst>
              <a:ext uri="{FF2B5EF4-FFF2-40B4-BE49-F238E27FC236}">
                <a16:creationId xmlns:a16="http://schemas.microsoft.com/office/drawing/2014/main" id="{98F53C5D-3B33-4408-A206-F936AB79D47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095143" y="1920731"/>
            <a:ext cx="3769119" cy="2887632"/>
          </a:xfrm>
        </p:spPr>
      </p:pic>
      <p:pic>
        <p:nvPicPr>
          <p:cNvPr id="3" name="Content Placeholder 5" descr="A person sitting in a chair&#10;&#10;Description automatically generated">
            <a:extLst>
              <a:ext uri="{FF2B5EF4-FFF2-40B4-BE49-F238E27FC236}">
                <a16:creationId xmlns:a16="http://schemas.microsoft.com/office/drawing/2014/main" id="{9300DD68-4B18-0147-ACBE-B9777541D7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1159" y="1920731"/>
            <a:ext cx="4192527" cy="2876738"/>
          </a:xfrm>
          <a:prstGeom prst="rect">
            <a:avLst/>
          </a:prstGeom>
        </p:spPr>
      </p:pic>
      <p:sp>
        <p:nvSpPr>
          <p:cNvPr id="2" name="TextBox 1">
            <a:extLst>
              <a:ext uri="{FF2B5EF4-FFF2-40B4-BE49-F238E27FC236}">
                <a16:creationId xmlns:a16="http://schemas.microsoft.com/office/drawing/2014/main" id="{BB1706A7-F12B-6C47-86B8-D1D00265D830}"/>
              </a:ext>
            </a:extLst>
          </p:cNvPr>
          <p:cNvSpPr txBox="1"/>
          <p:nvPr/>
        </p:nvSpPr>
        <p:spPr>
          <a:xfrm>
            <a:off x="5672963" y="5361140"/>
            <a:ext cx="5930213" cy="1815882"/>
          </a:xfrm>
          <a:prstGeom prst="rect">
            <a:avLst/>
          </a:prstGeom>
          <a:noFill/>
        </p:spPr>
        <p:txBody>
          <a:bodyPr wrap="none" rtlCol="0">
            <a:spAutoFit/>
          </a:bodyPr>
          <a:lstStyle/>
          <a:p>
            <a:pPr algn="r"/>
            <a:r>
              <a:rPr lang="en-US" sz="1400" dirty="0">
                <a:solidFill>
                  <a:schemeClr val="bg1"/>
                </a:solidFill>
                <a:latin typeface="Avenir Roman" panose="02000503020000020003" pitchFamily="2" charset="0"/>
              </a:rPr>
              <a:t>Artist: Ramzi </a:t>
            </a:r>
            <a:r>
              <a:rPr lang="en-US" sz="1400" dirty="0" err="1">
                <a:solidFill>
                  <a:schemeClr val="bg1"/>
                </a:solidFill>
                <a:latin typeface="Avenir Roman" panose="02000503020000020003" pitchFamily="2" charset="0"/>
              </a:rPr>
              <a:t>Maqdisi</a:t>
            </a:r>
            <a:r>
              <a:rPr lang="en-US" sz="1400" dirty="0">
                <a:solidFill>
                  <a:schemeClr val="bg1"/>
                </a:solidFill>
                <a:latin typeface="Avenir Roman" panose="02000503020000020003" pitchFamily="2" charset="0"/>
              </a:rPr>
              <a:t> </a:t>
            </a:r>
            <a:br>
              <a:rPr lang="en-US" sz="1400" dirty="0">
                <a:solidFill>
                  <a:schemeClr val="bg1"/>
                </a:solidFill>
                <a:latin typeface="Avenir Roman" panose="02000503020000020003" pitchFamily="2" charset="0"/>
              </a:rPr>
            </a:br>
            <a:r>
              <a:rPr lang="en-US" sz="1400" dirty="0">
                <a:solidFill>
                  <a:schemeClr val="bg1"/>
                </a:solidFill>
                <a:latin typeface="Avenir Roman" panose="02000503020000020003" pitchFamily="2" charset="0"/>
              </a:rPr>
              <a:t>Project: Defying My Disability – Film </a:t>
            </a:r>
          </a:p>
          <a:p>
            <a:pPr algn="r"/>
            <a:endParaRPr lang="en-US" sz="1400" dirty="0">
              <a:solidFill>
                <a:schemeClr val="bg1"/>
              </a:solidFill>
              <a:latin typeface="Avenir Roman" panose="02000503020000020003" pitchFamily="2" charset="0"/>
            </a:endParaRPr>
          </a:p>
          <a:p>
            <a:pPr algn="r"/>
            <a:r>
              <a:rPr lang="en-US" sz="1400" dirty="0">
                <a:solidFill>
                  <a:schemeClr val="bg1"/>
                </a:solidFill>
                <a:latin typeface="Avenir Roman" panose="02000503020000020003" pitchFamily="2" charset="0"/>
              </a:rPr>
              <a:t>Date: 2016</a:t>
            </a:r>
            <a:br>
              <a:rPr lang="en-US" sz="1400" dirty="0">
                <a:solidFill>
                  <a:schemeClr val="bg1"/>
                </a:solidFill>
                <a:latin typeface="Avenir Roman" panose="02000503020000020003" pitchFamily="2" charset="0"/>
              </a:rPr>
            </a:br>
            <a:r>
              <a:rPr lang="en-US" sz="1400" dirty="0">
                <a:solidFill>
                  <a:schemeClr val="bg1"/>
                </a:solidFill>
                <a:latin typeface="Avenir Roman" panose="02000503020000020003" pitchFamily="2" charset="0"/>
              </a:rPr>
              <a:t>Further information: Defying My Disability - Al Jazeera World - YouTube</a:t>
            </a:r>
            <a:br>
              <a:rPr lang="en-US" sz="1400" dirty="0">
                <a:solidFill>
                  <a:schemeClr val="bg1"/>
                </a:solidFill>
                <a:latin typeface="Avenir Roman" panose="02000503020000020003" pitchFamily="2" charset="0"/>
              </a:rPr>
            </a:br>
            <a:r>
              <a:rPr lang="en-US" sz="1400" dirty="0">
                <a:solidFill>
                  <a:schemeClr val="bg1"/>
                </a:solidFill>
                <a:latin typeface="Avenir Roman" panose="02000503020000020003" pitchFamily="2" charset="0"/>
              </a:rPr>
              <a:t>Location: Gaza Strip and West Bank </a:t>
            </a:r>
          </a:p>
          <a:p>
            <a:pPr algn="r"/>
            <a:endParaRPr lang="en-US" sz="1400" dirty="0">
              <a:solidFill>
                <a:schemeClr val="bg1"/>
              </a:solidFill>
              <a:latin typeface="Avenir Roman" panose="02000503020000020003" pitchFamily="2" charset="0"/>
            </a:endParaRPr>
          </a:p>
          <a:p>
            <a:pPr algn="r"/>
            <a:endParaRPr lang="en-US" sz="1400" dirty="0">
              <a:solidFill>
                <a:schemeClr val="bg1"/>
              </a:solidFill>
              <a:latin typeface="Avenir Roman" panose="02000503020000020003" pitchFamily="2" charset="0"/>
            </a:endParaRPr>
          </a:p>
        </p:txBody>
      </p:sp>
      <p:sp>
        <p:nvSpPr>
          <p:cNvPr id="7" name="TextBox 6">
            <a:extLst>
              <a:ext uri="{FF2B5EF4-FFF2-40B4-BE49-F238E27FC236}">
                <a16:creationId xmlns:a16="http://schemas.microsoft.com/office/drawing/2014/main" id="{D585072E-E882-C941-8EF8-D729921F9C86}"/>
              </a:ext>
            </a:extLst>
          </p:cNvPr>
          <p:cNvSpPr txBox="1"/>
          <p:nvPr/>
        </p:nvSpPr>
        <p:spPr>
          <a:xfrm>
            <a:off x="619360" y="743318"/>
            <a:ext cx="3380040" cy="707886"/>
          </a:xfrm>
          <a:prstGeom prst="rect">
            <a:avLst/>
          </a:prstGeom>
          <a:noFill/>
        </p:spPr>
        <p:txBody>
          <a:bodyPr wrap="square" rtlCol="0">
            <a:spAutoFit/>
          </a:bodyPr>
          <a:lstStyle/>
          <a:p>
            <a:r>
              <a:rPr lang="en-US" sz="2000" b="1" dirty="0">
                <a:solidFill>
                  <a:schemeClr val="bg1"/>
                </a:solidFill>
                <a:latin typeface="Avenir Roman" panose="02000503020000020003" pitchFamily="2" charset="0"/>
              </a:rPr>
              <a:t>Art Practices, Inclusion, Visibility, and Disability</a:t>
            </a:r>
            <a:endParaRPr lang="en-US" sz="2000" dirty="0">
              <a:solidFill>
                <a:schemeClr val="bg1"/>
              </a:solidFill>
              <a:latin typeface="Avenir Roman" panose="02000503020000020003" pitchFamily="2" charset="0"/>
            </a:endParaRPr>
          </a:p>
        </p:txBody>
      </p:sp>
      <p:sp>
        <p:nvSpPr>
          <p:cNvPr id="6" name="TextBox 5">
            <a:extLst>
              <a:ext uri="{FF2B5EF4-FFF2-40B4-BE49-F238E27FC236}">
                <a16:creationId xmlns:a16="http://schemas.microsoft.com/office/drawing/2014/main" id="{98849531-CE37-AE4A-97F5-B3C29603C5DB}"/>
              </a:ext>
            </a:extLst>
          </p:cNvPr>
          <p:cNvSpPr txBox="1"/>
          <p:nvPr/>
        </p:nvSpPr>
        <p:spPr>
          <a:xfrm>
            <a:off x="541059" y="2651214"/>
            <a:ext cx="2345635" cy="707886"/>
          </a:xfrm>
          <a:prstGeom prst="rect">
            <a:avLst/>
          </a:prstGeom>
          <a:noFill/>
        </p:spPr>
        <p:txBody>
          <a:bodyPr wrap="square" rtlCol="0">
            <a:spAutoFit/>
          </a:bodyPr>
          <a:lstStyle/>
          <a:p>
            <a:pPr algn="ctr"/>
            <a:r>
              <a:rPr lang="en-US" sz="2000" b="1" dirty="0">
                <a:solidFill>
                  <a:srgbClr val="FFFF00"/>
                </a:solidFill>
                <a:latin typeface="Avenir Roman" panose="02000503020000020003" pitchFamily="2" charset="0"/>
              </a:rPr>
              <a:t>Diversity of </a:t>
            </a:r>
          </a:p>
          <a:p>
            <a:pPr algn="ctr"/>
            <a:r>
              <a:rPr lang="en-US" sz="2000" b="1" dirty="0">
                <a:solidFill>
                  <a:srgbClr val="FFFF00"/>
                </a:solidFill>
                <a:latin typeface="Avenir Roman" panose="02000503020000020003" pitchFamily="2" charset="0"/>
              </a:rPr>
              <a:t>Media</a:t>
            </a:r>
          </a:p>
        </p:txBody>
      </p:sp>
    </p:spTree>
    <p:extLst>
      <p:ext uri="{BB962C8B-B14F-4D97-AF65-F5344CB8AC3E}">
        <p14:creationId xmlns:p14="http://schemas.microsoft.com/office/powerpoint/2010/main" val="193466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57301" y="1924051"/>
            <a:ext cx="3386151" cy="2395702"/>
          </a:xfrm>
          <a:prstGeom prst="rect">
            <a:avLst/>
          </a:prstGeom>
        </p:spPr>
      </p:pic>
      <p:pic>
        <p:nvPicPr>
          <p:cNvPr id="3" name="Picture 2">
            <a:extLst>
              <a:ext uri="{FF2B5EF4-FFF2-40B4-BE49-F238E27FC236}">
                <a16:creationId xmlns:a16="http://schemas.microsoft.com/office/drawing/2014/main" id="{B9673D3A-932F-FA4A-8E7C-FD5B33C361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0998" y="1924050"/>
            <a:ext cx="3386152" cy="2395702"/>
          </a:xfrm>
          <a:prstGeom prst="rect">
            <a:avLst/>
          </a:prstGeom>
        </p:spPr>
      </p:pic>
      <p:sp>
        <p:nvSpPr>
          <p:cNvPr id="5" name="TextBox 4">
            <a:extLst>
              <a:ext uri="{FF2B5EF4-FFF2-40B4-BE49-F238E27FC236}">
                <a16:creationId xmlns:a16="http://schemas.microsoft.com/office/drawing/2014/main" id="{208E7140-3281-664C-980A-DB5C6916B677}"/>
              </a:ext>
            </a:extLst>
          </p:cNvPr>
          <p:cNvSpPr txBox="1"/>
          <p:nvPr/>
        </p:nvSpPr>
        <p:spPr>
          <a:xfrm>
            <a:off x="2895600" y="5493058"/>
            <a:ext cx="8747853" cy="1169551"/>
          </a:xfrm>
          <a:prstGeom prst="rect">
            <a:avLst/>
          </a:prstGeom>
          <a:noFill/>
        </p:spPr>
        <p:txBody>
          <a:bodyPr wrap="square" rtlCol="0">
            <a:spAutoFit/>
          </a:bodyPr>
          <a:lstStyle/>
          <a:p>
            <a:pPr algn="r"/>
            <a:r>
              <a:rPr lang="en-GB" sz="1400" dirty="0">
                <a:solidFill>
                  <a:schemeClr val="bg1"/>
                </a:solidFill>
                <a:latin typeface="Avenir Roman" panose="02000503020000020003" pitchFamily="2" charset="0"/>
              </a:rPr>
              <a:t>Artist: Rusted Radishes Collective in collaboration with Beirut Moment Collective and Public Works (</a:t>
            </a:r>
            <a:r>
              <a:rPr lang="en-US" sz="1400" dirty="0">
                <a:solidFill>
                  <a:schemeClr val="bg1"/>
                </a:solidFill>
                <a:latin typeface="Avenir Roman" panose="02000503020000020003" pitchFamily="2" charset="0"/>
              </a:rPr>
              <a:t>Lebanese Physically Handicapped Union)</a:t>
            </a:r>
            <a:endParaRPr lang="en-GB" sz="1400" dirty="0">
              <a:solidFill>
                <a:schemeClr val="bg1"/>
              </a:solidFill>
              <a:latin typeface="Avenir Roman" panose="02000503020000020003" pitchFamily="2" charset="0"/>
            </a:endParaRPr>
          </a:p>
          <a:p>
            <a:pPr algn="r"/>
            <a:r>
              <a:rPr lang="en-GB" sz="1400" dirty="0">
                <a:solidFill>
                  <a:schemeClr val="bg1"/>
                </a:solidFill>
                <a:latin typeface="Avenir Roman" panose="02000503020000020003" pitchFamily="2" charset="0"/>
              </a:rPr>
              <a:t>Date: 2020</a:t>
            </a:r>
            <a:br>
              <a:rPr lang="en-GB" sz="1400" dirty="0">
                <a:solidFill>
                  <a:schemeClr val="bg1"/>
                </a:solidFill>
                <a:latin typeface="Avenir Roman" panose="02000503020000020003" pitchFamily="2" charset="0"/>
              </a:rPr>
            </a:br>
            <a:r>
              <a:rPr lang="en-GB" sz="1400" dirty="0">
                <a:solidFill>
                  <a:schemeClr val="bg1"/>
                </a:solidFill>
                <a:latin typeface="Avenir Roman" panose="02000503020000020003" pitchFamily="2" charset="0"/>
              </a:rPr>
              <a:t>Further information: Digital Illustration- Disability Archetype </a:t>
            </a:r>
          </a:p>
          <a:p>
            <a:pPr algn="r"/>
            <a:endParaRPr lang="en-US" sz="1400" dirty="0">
              <a:solidFill>
                <a:schemeClr val="bg1"/>
              </a:solidFill>
              <a:latin typeface="Avenir Roman" panose="02000503020000020003" pitchFamily="2" charset="0"/>
            </a:endParaRPr>
          </a:p>
        </p:txBody>
      </p:sp>
      <p:sp>
        <p:nvSpPr>
          <p:cNvPr id="6" name="TextBox 5">
            <a:extLst>
              <a:ext uri="{FF2B5EF4-FFF2-40B4-BE49-F238E27FC236}">
                <a16:creationId xmlns:a16="http://schemas.microsoft.com/office/drawing/2014/main" id="{00A1AE2E-0113-974C-90AD-FD19167B276B}"/>
              </a:ext>
            </a:extLst>
          </p:cNvPr>
          <p:cNvSpPr txBox="1"/>
          <p:nvPr/>
        </p:nvSpPr>
        <p:spPr>
          <a:xfrm>
            <a:off x="619360" y="743318"/>
            <a:ext cx="3380040" cy="707886"/>
          </a:xfrm>
          <a:prstGeom prst="rect">
            <a:avLst/>
          </a:prstGeom>
          <a:noFill/>
        </p:spPr>
        <p:txBody>
          <a:bodyPr wrap="square" rtlCol="0">
            <a:spAutoFit/>
          </a:bodyPr>
          <a:lstStyle/>
          <a:p>
            <a:r>
              <a:rPr lang="en-US" sz="2000" b="1" dirty="0">
                <a:solidFill>
                  <a:schemeClr val="bg1"/>
                </a:solidFill>
                <a:latin typeface="Avenir Roman" panose="02000503020000020003" pitchFamily="2" charset="0"/>
              </a:rPr>
              <a:t>Art Practices, Inclusion, Visibility, and Disability</a:t>
            </a:r>
            <a:endParaRPr lang="en-US" sz="2000" dirty="0">
              <a:solidFill>
                <a:schemeClr val="bg1"/>
              </a:solidFill>
              <a:latin typeface="Avenir Roman" panose="02000503020000020003" pitchFamily="2" charset="0"/>
            </a:endParaRPr>
          </a:p>
        </p:txBody>
      </p:sp>
      <p:sp>
        <p:nvSpPr>
          <p:cNvPr id="7" name="TextBox 6">
            <a:extLst>
              <a:ext uri="{FF2B5EF4-FFF2-40B4-BE49-F238E27FC236}">
                <a16:creationId xmlns:a16="http://schemas.microsoft.com/office/drawing/2014/main" id="{79F97B70-50AF-184D-BC41-150299CC035E}"/>
              </a:ext>
            </a:extLst>
          </p:cNvPr>
          <p:cNvSpPr txBox="1"/>
          <p:nvPr/>
        </p:nvSpPr>
        <p:spPr>
          <a:xfrm>
            <a:off x="619360" y="2624509"/>
            <a:ext cx="2345635" cy="707886"/>
          </a:xfrm>
          <a:prstGeom prst="rect">
            <a:avLst/>
          </a:prstGeom>
          <a:noFill/>
        </p:spPr>
        <p:txBody>
          <a:bodyPr wrap="square" rtlCol="0">
            <a:spAutoFit/>
          </a:bodyPr>
          <a:lstStyle/>
          <a:p>
            <a:pPr algn="ctr"/>
            <a:r>
              <a:rPr lang="en-US" sz="2000" b="1" dirty="0">
                <a:solidFill>
                  <a:srgbClr val="FFFF00"/>
                </a:solidFill>
                <a:latin typeface="Avenir Roman" panose="02000503020000020003" pitchFamily="2" charset="0"/>
              </a:rPr>
              <a:t>Diversity of </a:t>
            </a:r>
          </a:p>
          <a:p>
            <a:pPr algn="ctr"/>
            <a:r>
              <a:rPr lang="en-US" sz="2000" b="1" dirty="0">
                <a:solidFill>
                  <a:srgbClr val="FFFF00"/>
                </a:solidFill>
                <a:latin typeface="Avenir Roman" panose="02000503020000020003" pitchFamily="2" charset="0"/>
              </a:rPr>
              <a:t>Media</a:t>
            </a:r>
          </a:p>
        </p:txBody>
      </p:sp>
    </p:spTree>
    <p:extLst>
      <p:ext uri="{BB962C8B-B14F-4D97-AF65-F5344CB8AC3E}">
        <p14:creationId xmlns:p14="http://schemas.microsoft.com/office/powerpoint/2010/main" val="204400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down)">
                                      <p:cBhvr>
                                        <p:cTn id="7" dur="500"/>
                                        <p:tgtEl>
                                          <p:spTgt spid="7">
                                            <p:txEl>
                                              <p:pRg st="1" end="1"/>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73E255B1-21BA-4129-BF8F-DB3BD9D7593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905711" y="1182803"/>
            <a:ext cx="6791503" cy="3806061"/>
          </a:xfrm>
        </p:spPr>
      </p:pic>
      <p:pic>
        <p:nvPicPr>
          <p:cNvPr id="3" name="Content Placeholder 6" descr="A picture containing graphical user interface&#10;&#10;Description automatically generated">
            <a:extLst>
              <a:ext uri="{FF2B5EF4-FFF2-40B4-BE49-F238E27FC236}">
                <a16:creationId xmlns:a16="http://schemas.microsoft.com/office/drawing/2014/main" id="{BDC88FC9-16DD-E540-8DDE-5C07D75440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05713" y="1182803"/>
            <a:ext cx="6791501" cy="3865447"/>
          </a:xfrm>
          <a:prstGeom prst="rect">
            <a:avLst/>
          </a:prstGeom>
        </p:spPr>
      </p:pic>
      <p:sp>
        <p:nvSpPr>
          <p:cNvPr id="2" name="TextBox 1">
            <a:extLst>
              <a:ext uri="{FF2B5EF4-FFF2-40B4-BE49-F238E27FC236}">
                <a16:creationId xmlns:a16="http://schemas.microsoft.com/office/drawing/2014/main" id="{6FFDD975-F58E-5049-A4C7-C342856A37FA}"/>
              </a:ext>
            </a:extLst>
          </p:cNvPr>
          <p:cNvSpPr txBox="1"/>
          <p:nvPr/>
        </p:nvSpPr>
        <p:spPr>
          <a:xfrm>
            <a:off x="7315200" y="5390912"/>
            <a:ext cx="4382014" cy="954107"/>
          </a:xfrm>
          <a:prstGeom prst="rect">
            <a:avLst/>
          </a:prstGeom>
          <a:noFill/>
        </p:spPr>
        <p:txBody>
          <a:bodyPr wrap="square" rtlCol="0">
            <a:spAutoFit/>
          </a:bodyPr>
          <a:lstStyle/>
          <a:p>
            <a:pPr algn="r"/>
            <a:r>
              <a:rPr lang="en-GB" sz="1400" dirty="0">
                <a:solidFill>
                  <a:schemeClr val="bg1"/>
                </a:solidFill>
                <a:latin typeface="Avenir Roman" panose="02000503020000020003" pitchFamily="2" charset="0"/>
              </a:rPr>
              <a:t>Artist/ Organization: Deaf Animation Team</a:t>
            </a:r>
          </a:p>
          <a:p>
            <a:pPr algn="r"/>
            <a:br>
              <a:rPr lang="en-GB" sz="1400" dirty="0">
                <a:solidFill>
                  <a:schemeClr val="bg1"/>
                </a:solidFill>
                <a:latin typeface="Avenir Roman" panose="02000503020000020003" pitchFamily="2" charset="0"/>
              </a:rPr>
            </a:br>
            <a:r>
              <a:rPr lang="en-GB" sz="1400" dirty="0">
                <a:solidFill>
                  <a:schemeClr val="bg1"/>
                </a:solidFill>
                <a:latin typeface="Avenir Roman" panose="02000503020000020003" pitchFamily="2" charset="0"/>
              </a:rPr>
              <a:t>Project: </a:t>
            </a:r>
            <a:r>
              <a:rPr lang="en-US" sz="1400" dirty="0">
                <a:solidFill>
                  <a:schemeClr val="bg1"/>
                </a:solidFill>
                <a:latin typeface="Avenir Roman" panose="02000503020000020003" pitchFamily="2" charset="0"/>
              </a:rPr>
              <a:t>Animated Dictionary of Palestinian Sign Language </a:t>
            </a:r>
            <a:endParaRPr lang="ar-JO" sz="1400" dirty="0">
              <a:solidFill>
                <a:schemeClr val="bg1"/>
              </a:solidFill>
              <a:latin typeface="Avenir Roman" panose="02000503020000020003" pitchFamily="2" charset="0"/>
            </a:endParaRPr>
          </a:p>
        </p:txBody>
      </p:sp>
      <p:sp>
        <p:nvSpPr>
          <p:cNvPr id="6" name="TextBox 5">
            <a:extLst>
              <a:ext uri="{FF2B5EF4-FFF2-40B4-BE49-F238E27FC236}">
                <a16:creationId xmlns:a16="http://schemas.microsoft.com/office/drawing/2014/main" id="{48CE84AD-9499-EC45-A365-D436E8FB5CA2}"/>
              </a:ext>
            </a:extLst>
          </p:cNvPr>
          <p:cNvSpPr txBox="1"/>
          <p:nvPr/>
        </p:nvSpPr>
        <p:spPr>
          <a:xfrm>
            <a:off x="619360" y="743318"/>
            <a:ext cx="3380040" cy="707886"/>
          </a:xfrm>
          <a:prstGeom prst="rect">
            <a:avLst/>
          </a:prstGeom>
          <a:noFill/>
        </p:spPr>
        <p:txBody>
          <a:bodyPr wrap="square" rtlCol="0">
            <a:spAutoFit/>
          </a:bodyPr>
          <a:lstStyle/>
          <a:p>
            <a:r>
              <a:rPr lang="en-US" sz="2000" b="1" dirty="0">
                <a:solidFill>
                  <a:schemeClr val="bg1"/>
                </a:solidFill>
                <a:latin typeface="Avenir Roman" panose="02000503020000020003" pitchFamily="2" charset="0"/>
              </a:rPr>
              <a:t>Art Practices, Inclusion, Visibility, and Disability</a:t>
            </a:r>
            <a:endParaRPr lang="en-US" sz="2000" dirty="0">
              <a:solidFill>
                <a:schemeClr val="bg1"/>
              </a:solidFill>
              <a:latin typeface="Avenir Roman" panose="02000503020000020003" pitchFamily="2" charset="0"/>
            </a:endParaRPr>
          </a:p>
        </p:txBody>
      </p:sp>
      <p:sp>
        <p:nvSpPr>
          <p:cNvPr id="7" name="TextBox 6">
            <a:extLst>
              <a:ext uri="{FF2B5EF4-FFF2-40B4-BE49-F238E27FC236}">
                <a16:creationId xmlns:a16="http://schemas.microsoft.com/office/drawing/2014/main" id="{16044870-389A-BE45-A58A-0814B4560340}"/>
              </a:ext>
            </a:extLst>
          </p:cNvPr>
          <p:cNvSpPr txBox="1"/>
          <p:nvPr/>
        </p:nvSpPr>
        <p:spPr>
          <a:xfrm>
            <a:off x="619360" y="2731890"/>
            <a:ext cx="2345635" cy="707886"/>
          </a:xfrm>
          <a:prstGeom prst="rect">
            <a:avLst/>
          </a:prstGeom>
          <a:noFill/>
        </p:spPr>
        <p:txBody>
          <a:bodyPr wrap="square" rtlCol="0">
            <a:spAutoFit/>
          </a:bodyPr>
          <a:lstStyle/>
          <a:p>
            <a:pPr algn="ctr"/>
            <a:r>
              <a:rPr lang="en-US" sz="2000" b="1" dirty="0">
                <a:solidFill>
                  <a:srgbClr val="FFFF00"/>
                </a:solidFill>
                <a:latin typeface="Avenir Roman" panose="02000503020000020003" pitchFamily="2" charset="0"/>
              </a:rPr>
              <a:t>Diversity of </a:t>
            </a:r>
          </a:p>
          <a:p>
            <a:pPr algn="ctr"/>
            <a:r>
              <a:rPr lang="en-US" sz="2000" b="1" dirty="0">
                <a:solidFill>
                  <a:srgbClr val="FFFF00"/>
                </a:solidFill>
                <a:latin typeface="Avenir Roman" panose="02000503020000020003" pitchFamily="2" charset="0"/>
              </a:rPr>
              <a:t>Media</a:t>
            </a:r>
          </a:p>
        </p:txBody>
      </p:sp>
    </p:spTree>
    <p:extLst>
      <p:ext uri="{BB962C8B-B14F-4D97-AF65-F5344CB8AC3E}">
        <p14:creationId xmlns:p14="http://schemas.microsoft.com/office/powerpoint/2010/main" val="387123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down)">
                                      <p:cBhvr>
                                        <p:cTn id="7" dur="500"/>
                                        <p:tgtEl>
                                          <p:spTgt spid="7">
                                            <p:txEl>
                                              <p:pRg st="1" end="1"/>
                                            </p:txEl>
                                          </p:spTgt>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194A-A730-2141-8F53-81E2A4FBC64A}"/>
              </a:ext>
            </a:extLst>
          </p:cNvPr>
          <p:cNvSpPr>
            <a:spLocks noGrp="1"/>
          </p:cNvSpPr>
          <p:nvPr>
            <p:ph type="title"/>
          </p:nvPr>
        </p:nvSpPr>
        <p:spPr>
          <a:xfrm>
            <a:off x="1721541" y="6877136"/>
            <a:ext cx="10515600" cy="1325563"/>
          </a:xfrm>
        </p:spPr>
        <p:txBody>
          <a:bodyPr/>
          <a:lstStyle/>
          <a:p>
            <a:endParaRPr lang="en-US" dirty="0"/>
          </a:p>
        </p:txBody>
      </p:sp>
      <p:sp>
        <p:nvSpPr>
          <p:cNvPr id="17" name="TextBox 16">
            <a:extLst>
              <a:ext uri="{FF2B5EF4-FFF2-40B4-BE49-F238E27FC236}">
                <a16:creationId xmlns:a16="http://schemas.microsoft.com/office/drawing/2014/main" id="{B949EA3D-DB4F-404C-941F-FCFE4AF8DBB3}"/>
              </a:ext>
            </a:extLst>
          </p:cNvPr>
          <p:cNvSpPr txBox="1"/>
          <p:nvPr/>
        </p:nvSpPr>
        <p:spPr>
          <a:xfrm>
            <a:off x="7093403" y="6116590"/>
            <a:ext cx="184731" cy="246221"/>
          </a:xfrm>
          <a:prstGeom prst="rect">
            <a:avLst/>
          </a:prstGeom>
          <a:noFill/>
        </p:spPr>
        <p:txBody>
          <a:bodyPr wrap="none" rtlCol="0">
            <a:spAutoFit/>
          </a:bodyPr>
          <a:lstStyle/>
          <a:p>
            <a:endParaRPr lang="en-US" sz="1000" dirty="0">
              <a:solidFill>
                <a:schemeClr val="bg1"/>
              </a:solidFill>
              <a:latin typeface="Avenir Roman" panose="02000503020000020003" pitchFamily="2" charset="0"/>
            </a:endParaRPr>
          </a:p>
        </p:txBody>
      </p:sp>
      <p:sp>
        <p:nvSpPr>
          <p:cNvPr id="20" name="TextBox 19">
            <a:extLst>
              <a:ext uri="{FF2B5EF4-FFF2-40B4-BE49-F238E27FC236}">
                <a16:creationId xmlns:a16="http://schemas.microsoft.com/office/drawing/2014/main" id="{4CA697F8-3FE4-7E48-9C1E-64F5E235F097}"/>
              </a:ext>
            </a:extLst>
          </p:cNvPr>
          <p:cNvSpPr txBox="1"/>
          <p:nvPr/>
        </p:nvSpPr>
        <p:spPr>
          <a:xfrm>
            <a:off x="676510" y="313226"/>
            <a:ext cx="3991231" cy="400110"/>
          </a:xfrm>
          <a:prstGeom prst="rect">
            <a:avLst/>
          </a:prstGeom>
          <a:noFill/>
        </p:spPr>
        <p:txBody>
          <a:bodyPr wrap="square" rtlCol="0">
            <a:spAutoFit/>
          </a:bodyPr>
          <a:lstStyle/>
          <a:p>
            <a:r>
              <a:rPr lang="en-US" sz="2000" b="1" dirty="0">
                <a:solidFill>
                  <a:schemeClr val="bg1"/>
                </a:solidFill>
                <a:latin typeface="Avenir Roman" panose="02000503020000020003" pitchFamily="2" charset="0"/>
              </a:rPr>
              <a:t>01 Legislation and Provision</a:t>
            </a:r>
            <a:endParaRPr lang="en-US" sz="2000" dirty="0">
              <a:solidFill>
                <a:schemeClr val="bg1"/>
              </a:solidFill>
              <a:latin typeface="Avenir Roman" panose="02000503020000020003" pitchFamily="2" charset="0"/>
            </a:endParaRPr>
          </a:p>
        </p:txBody>
      </p:sp>
      <p:sp>
        <p:nvSpPr>
          <p:cNvPr id="21" name="TextBox 20">
            <a:extLst>
              <a:ext uri="{FF2B5EF4-FFF2-40B4-BE49-F238E27FC236}">
                <a16:creationId xmlns:a16="http://schemas.microsoft.com/office/drawing/2014/main" id="{B8D986E2-FB26-D44F-8096-3CFE1B5F6BD3}"/>
              </a:ext>
            </a:extLst>
          </p:cNvPr>
          <p:cNvSpPr txBox="1"/>
          <p:nvPr/>
        </p:nvSpPr>
        <p:spPr>
          <a:xfrm>
            <a:off x="4667741" y="1854369"/>
            <a:ext cx="3380040" cy="707886"/>
          </a:xfrm>
          <a:prstGeom prst="rect">
            <a:avLst/>
          </a:prstGeom>
          <a:noFill/>
        </p:spPr>
        <p:txBody>
          <a:bodyPr wrap="square" rtlCol="0">
            <a:spAutoFit/>
          </a:bodyPr>
          <a:lstStyle/>
          <a:p>
            <a:r>
              <a:rPr lang="en-US" sz="2000" b="1" dirty="0">
                <a:solidFill>
                  <a:schemeClr val="bg1"/>
                </a:solidFill>
                <a:latin typeface="Avenir Roman" panose="02000503020000020003" pitchFamily="2" charset="0"/>
              </a:rPr>
              <a:t>02 Education, Cultural Networks and Disability</a:t>
            </a:r>
            <a:endParaRPr lang="en-US" sz="2000" dirty="0">
              <a:solidFill>
                <a:schemeClr val="bg1"/>
              </a:solidFill>
              <a:latin typeface="Avenir Roman" panose="02000503020000020003" pitchFamily="2" charset="0"/>
            </a:endParaRPr>
          </a:p>
        </p:txBody>
      </p:sp>
      <p:sp>
        <p:nvSpPr>
          <p:cNvPr id="22" name="TextBox 21">
            <a:extLst>
              <a:ext uri="{FF2B5EF4-FFF2-40B4-BE49-F238E27FC236}">
                <a16:creationId xmlns:a16="http://schemas.microsoft.com/office/drawing/2014/main" id="{5E3AC3B1-7FBA-9447-B99A-61330280ED8B}"/>
              </a:ext>
            </a:extLst>
          </p:cNvPr>
          <p:cNvSpPr txBox="1"/>
          <p:nvPr/>
        </p:nvSpPr>
        <p:spPr>
          <a:xfrm>
            <a:off x="8114136" y="3748316"/>
            <a:ext cx="3820297" cy="1015663"/>
          </a:xfrm>
          <a:prstGeom prst="rect">
            <a:avLst/>
          </a:prstGeom>
          <a:noFill/>
        </p:spPr>
        <p:txBody>
          <a:bodyPr wrap="square" rtlCol="0">
            <a:spAutoFit/>
          </a:bodyPr>
          <a:lstStyle/>
          <a:p>
            <a:pPr lvl="0"/>
            <a:r>
              <a:rPr lang="en-US" sz="2000" b="1" dirty="0">
                <a:solidFill>
                  <a:srgbClr val="FFFF00"/>
                </a:solidFill>
                <a:latin typeface="Avenir Roman" panose="02000503020000020003" pitchFamily="2" charset="0"/>
              </a:rPr>
              <a:t>03 Effecting Inclusion Policy and Monitoring Progress</a:t>
            </a:r>
          </a:p>
          <a:p>
            <a:pPr lvl="0"/>
            <a:endParaRPr lang="en-US" sz="2000" dirty="0">
              <a:solidFill>
                <a:schemeClr val="bg1"/>
              </a:solidFill>
              <a:latin typeface="Avenir Roman" panose="02000503020000020003" pitchFamily="2" charset="0"/>
            </a:endParaRPr>
          </a:p>
        </p:txBody>
      </p:sp>
      <p:sp>
        <p:nvSpPr>
          <p:cNvPr id="4" name="Content Placeholder 3">
            <a:extLst>
              <a:ext uri="{FF2B5EF4-FFF2-40B4-BE49-F238E27FC236}">
                <a16:creationId xmlns:a16="http://schemas.microsoft.com/office/drawing/2014/main" id="{F0F33845-DD7B-4F46-82A2-C71FBF6D0220}"/>
              </a:ext>
            </a:extLst>
          </p:cNvPr>
          <p:cNvSpPr>
            <a:spLocks noGrp="1"/>
          </p:cNvSpPr>
          <p:nvPr>
            <p:ph idx="1"/>
          </p:nvPr>
        </p:nvSpPr>
        <p:spPr>
          <a:xfrm>
            <a:off x="775364" y="6362811"/>
            <a:ext cx="10515600" cy="4351338"/>
          </a:xfrm>
        </p:spPr>
        <p:txBody>
          <a:bodyPr/>
          <a:lstStyle/>
          <a:p>
            <a:endParaRPr lang="en-US" dirty="0"/>
          </a:p>
        </p:txBody>
      </p:sp>
      <p:sp>
        <p:nvSpPr>
          <p:cNvPr id="3" name="Rectangle 2">
            <a:extLst>
              <a:ext uri="{FF2B5EF4-FFF2-40B4-BE49-F238E27FC236}">
                <a16:creationId xmlns:a16="http://schemas.microsoft.com/office/drawing/2014/main" id="{EC163D0E-54D9-A44F-B486-3DEB5A52F34A}"/>
              </a:ext>
            </a:extLst>
          </p:cNvPr>
          <p:cNvSpPr/>
          <p:nvPr/>
        </p:nvSpPr>
        <p:spPr>
          <a:xfrm>
            <a:off x="4179504" y="196314"/>
            <a:ext cx="4381225" cy="6423660"/>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43CDF93-ADD2-C846-9895-EB41AF28A115}"/>
              </a:ext>
            </a:extLst>
          </p:cNvPr>
          <p:cNvSpPr txBox="1"/>
          <p:nvPr/>
        </p:nvSpPr>
        <p:spPr>
          <a:xfrm>
            <a:off x="4614359" y="4545222"/>
            <a:ext cx="3768310" cy="514051"/>
          </a:xfrm>
          <a:prstGeom prst="rect">
            <a:avLst/>
          </a:prstGeom>
          <a:noFill/>
        </p:spPr>
        <p:txBody>
          <a:bodyPr wrap="square" rtlCol="0">
            <a:spAutoFit/>
          </a:bodyPr>
          <a:lstStyle/>
          <a:p>
            <a:pPr algn="ctr">
              <a:lnSpc>
                <a:spcPct val="150000"/>
              </a:lnSpc>
            </a:pPr>
            <a:endParaRPr lang="en-US" sz="2000" dirty="0">
              <a:solidFill>
                <a:srgbClr val="FFFF00"/>
              </a:solidFill>
              <a:latin typeface="Avenir Roman" panose="02000503020000020003" pitchFamily="2" charset="0"/>
            </a:endParaRPr>
          </a:p>
        </p:txBody>
      </p:sp>
      <p:sp>
        <p:nvSpPr>
          <p:cNvPr id="8" name="TextBox 7">
            <a:extLst>
              <a:ext uri="{FF2B5EF4-FFF2-40B4-BE49-F238E27FC236}">
                <a16:creationId xmlns:a16="http://schemas.microsoft.com/office/drawing/2014/main" id="{8C3F9784-744E-C144-B487-A868021E9172}"/>
              </a:ext>
            </a:extLst>
          </p:cNvPr>
          <p:cNvSpPr txBox="1"/>
          <p:nvPr/>
        </p:nvSpPr>
        <p:spPr>
          <a:xfrm>
            <a:off x="4374147" y="5246689"/>
            <a:ext cx="3960893" cy="1295868"/>
          </a:xfrm>
          <a:prstGeom prst="rect">
            <a:avLst/>
          </a:prstGeom>
          <a:noFill/>
        </p:spPr>
        <p:txBody>
          <a:bodyPr wrap="none" rtlCol="0">
            <a:spAutoFit/>
          </a:bodyPr>
          <a:lstStyle/>
          <a:p>
            <a:pPr lvl="0" algn="ctr">
              <a:lnSpc>
                <a:spcPct val="150000"/>
              </a:lnSpc>
            </a:pPr>
            <a:r>
              <a:rPr lang="en-US" dirty="0">
                <a:solidFill>
                  <a:srgbClr val="FFFF00"/>
                </a:solidFill>
                <a:latin typeface="Avenir Roman" panose="02000503020000020003" pitchFamily="2" charset="0"/>
              </a:rPr>
              <a:t>Cultural Institutions:</a:t>
            </a:r>
          </a:p>
          <a:p>
            <a:pPr lvl="0" algn="ctr">
              <a:lnSpc>
                <a:spcPct val="150000"/>
              </a:lnSpc>
            </a:pPr>
            <a:r>
              <a:rPr lang="en-US" dirty="0">
                <a:solidFill>
                  <a:srgbClr val="FFFF00"/>
                </a:solidFill>
                <a:latin typeface="Avenir Roman" panose="02000503020000020003" pitchFamily="2" charset="0"/>
              </a:rPr>
              <a:t>Research and Educational Platforms </a:t>
            </a:r>
          </a:p>
          <a:p>
            <a:pPr algn="ctr">
              <a:lnSpc>
                <a:spcPct val="150000"/>
              </a:lnSpc>
            </a:pPr>
            <a:endParaRPr lang="en-US" dirty="0">
              <a:solidFill>
                <a:srgbClr val="FFFF00"/>
              </a:solidFill>
            </a:endParaRPr>
          </a:p>
        </p:txBody>
      </p:sp>
      <p:sp>
        <p:nvSpPr>
          <p:cNvPr id="10" name="TextBox 9">
            <a:extLst>
              <a:ext uri="{FF2B5EF4-FFF2-40B4-BE49-F238E27FC236}">
                <a16:creationId xmlns:a16="http://schemas.microsoft.com/office/drawing/2014/main" id="{BA9F0115-A756-9A41-93F7-A62234E333C5}"/>
              </a:ext>
            </a:extLst>
          </p:cNvPr>
          <p:cNvSpPr txBox="1"/>
          <p:nvPr/>
        </p:nvSpPr>
        <p:spPr>
          <a:xfrm>
            <a:off x="4753495" y="5015727"/>
            <a:ext cx="3233242" cy="1301254"/>
          </a:xfrm>
          <a:prstGeom prst="rect">
            <a:avLst/>
          </a:prstGeom>
          <a:noFill/>
        </p:spPr>
        <p:txBody>
          <a:bodyPr wrap="square" rtlCol="0">
            <a:spAutoFit/>
          </a:bodyPr>
          <a:lstStyle/>
          <a:p>
            <a:pPr algn="ctr">
              <a:lnSpc>
                <a:spcPct val="150000"/>
              </a:lnSpc>
            </a:pPr>
            <a:r>
              <a:rPr lang="en-US" dirty="0">
                <a:solidFill>
                  <a:srgbClr val="FFFF00"/>
                </a:solidFill>
                <a:latin typeface="Avenir Roman" panose="02000503020000020003" pitchFamily="2" charset="0"/>
              </a:rPr>
              <a:t>digital partnerships with disability advocates and </a:t>
            </a:r>
            <a:r>
              <a:rPr lang="en-US" dirty="0" err="1">
                <a:solidFill>
                  <a:srgbClr val="FFFF00"/>
                </a:solidFill>
                <a:latin typeface="Avenir Roman" panose="02000503020000020003" pitchFamily="2" charset="0"/>
              </a:rPr>
              <a:t>organisations</a:t>
            </a:r>
            <a:endParaRPr lang="en-US" dirty="0"/>
          </a:p>
        </p:txBody>
      </p:sp>
      <p:sp>
        <p:nvSpPr>
          <p:cNvPr id="11" name="TextBox 10">
            <a:extLst>
              <a:ext uri="{FF2B5EF4-FFF2-40B4-BE49-F238E27FC236}">
                <a16:creationId xmlns:a16="http://schemas.microsoft.com/office/drawing/2014/main" id="{A225F195-FF48-6446-8635-5954114EEA16}"/>
              </a:ext>
            </a:extLst>
          </p:cNvPr>
          <p:cNvSpPr txBox="1"/>
          <p:nvPr/>
        </p:nvSpPr>
        <p:spPr>
          <a:xfrm>
            <a:off x="4904028" y="5031013"/>
            <a:ext cx="3164250" cy="1301254"/>
          </a:xfrm>
          <a:prstGeom prst="rect">
            <a:avLst/>
          </a:prstGeom>
          <a:noFill/>
        </p:spPr>
        <p:txBody>
          <a:bodyPr wrap="square" rtlCol="0">
            <a:spAutoFit/>
          </a:bodyPr>
          <a:lstStyle/>
          <a:p>
            <a:pPr algn="ctr">
              <a:lnSpc>
                <a:spcPct val="150000"/>
              </a:lnSpc>
            </a:pPr>
            <a:r>
              <a:rPr lang="en-GB" dirty="0">
                <a:solidFill>
                  <a:srgbClr val="FFFF00"/>
                </a:solidFill>
                <a:latin typeface="Avenir Roman" panose="02000503020000020003" pitchFamily="2" charset="0"/>
              </a:rPr>
              <a:t>interdisciplinary research methods for research-informed policy</a:t>
            </a:r>
            <a:endParaRPr lang="en-US" dirty="0"/>
          </a:p>
        </p:txBody>
      </p:sp>
      <p:sp>
        <p:nvSpPr>
          <p:cNvPr id="12" name="TextBox 11">
            <a:extLst>
              <a:ext uri="{FF2B5EF4-FFF2-40B4-BE49-F238E27FC236}">
                <a16:creationId xmlns:a16="http://schemas.microsoft.com/office/drawing/2014/main" id="{30092F20-451A-3F48-BC7D-A505EEDCAF17}"/>
              </a:ext>
            </a:extLst>
          </p:cNvPr>
          <p:cNvSpPr txBox="1"/>
          <p:nvPr/>
        </p:nvSpPr>
        <p:spPr>
          <a:xfrm>
            <a:off x="4985082" y="5008107"/>
            <a:ext cx="3240392" cy="1301254"/>
          </a:xfrm>
          <a:prstGeom prst="rect">
            <a:avLst/>
          </a:prstGeom>
          <a:noFill/>
        </p:spPr>
        <p:txBody>
          <a:bodyPr wrap="square" rtlCol="0">
            <a:spAutoFit/>
          </a:bodyPr>
          <a:lstStyle/>
          <a:p>
            <a:pPr algn="ctr">
              <a:lnSpc>
                <a:spcPct val="150000"/>
              </a:lnSpc>
            </a:pPr>
            <a:r>
              <a:rPr lang="en-GB" dirty="0">
                <a:solidFill>
                  <a:srgbClr val="FFFF00"/>
                </a:solidFill>
                <a:latin typeface="Avenir Roman" panose="02000503020000020003" pitchFamily="2" charset="0"/>
              </a:rPr>
              <a:t>development of local, regional and international capacities</a:t>
            </a:r>
            <a:endParaRPr lang="en-US" dirty="0"/>
          </a:p>
        </p:txBody>
      </p:sp>
      <p:sp>
        <p:nvSpPr>
          <p:cNvPr id="14" name="TextBox 13">
            <a:extLst>
              <a:ext uri="{FF2B5EF4-FFF2-40B4-BE49-F238E27FC236}">
                <a16:creationId xmlns:a16="http://schemas.microsoft.com/office/drawing/2014/main" id="{8F077749-50AC-1D43-A925-768021714992}"/>
              </a:ext>
            </a:extLst>
          </p:cNvPr>
          <p:cNvSpPr txBox="1"/>
          <p:nvPr/>
        </p:nvSpPr>
        <p:spPr>
          <a:xfrm>
            <a:off x="4877871" y="5021141"/>
            <a:ext cx="3505263" cy="1301254"/>
          </a:xfrm>
          <a:prstGeom prst="rect">
            <a:avLst/>
          </a:prstGeom>
          <a:noFill/>
        </p:spPr>
        <p:txBody>
          <a:bodyPr wrap="square" rtlCol="0">
            <a:spAutoFit/>
          </a:bodyPr>
          <a:lstStyle/>
          <a:p>
            <a:pPr algn="ctr">
              <a:lnSpc>
                <a:spcPct val="150000"/>
              </a:lnSpc>
            </a:pPr>
            <a:r>
              <a:rPr lang="en-GB" dirty="0">
                <a:solidFill>
                  <a:srgbClr val="FFFF00"/>
                </a:solidFill>
                <a:latin typeface="Avenir Roman" panose="02000503020000020003" pitchFamily="2" charset="0"/>
              </a:rPr>
              <a:t>communities of practice within cultural and disability organisations</a:t>
            </a:r>
            <a:endParaRPr lang="en-US" dirty="0"/>
          </a:p>
        </p:txBody>
      </p:sp>
    </p:spTree>
    <p:extLst>
      <p:ext uri="{BB962C8B-B14F-4D97-AF65-F5344CB8AC3E}">
        <p14:creationId xmlns:p14="http://schemas.microsoft.com/office/powerpoint/2010/main" val="265361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grpId="1" nodeType="clickEffect">
                                  <p:stCondLst>
                                    <p:cond delay="0"/>
                                  </p:stCondLst>
                                  <p:childTnLst>
                                    <p:animMotion origin="layout" path="M -6.25E-7 1.48148E-6 L 0.32721 1.48148E-6 " pathEditMode="relative" rAng="0" ptsTypes="AA">
                                      <p:cBhvr>
                                        <p:cTn id="24" dur="2000" fill="hold"/>
                                        <p:tgtEl>
                                          <p:spTgt spid="20"/>
                                        </p:tgtEl>
                                        <p:attrNameLst>
                                          <p:attrName>ppt_x</p:attrName>
                                          <p:attrName>ppt_y</p:attrName>
                                        </p:attrNameLst>
                                      </p:cBhvr>
                                      <p:rCtr x="16354" y="0"/>
                                    </p:animMotion>
                                  </p:childTnLst>
                                </p:cTn>
                              </p:par>
                              <p:par>
                                <p:cTn id="25" presetID="0" presetClass="path" presetSubtype="0" accel="50000" decel="50000" fill="hold" grpId="1" nodeType="withEffect">
                                  <p:stCondLst>
                                    <p:cond delay="0"/>
                                  </p:stCondLst>
                                  <p:childTnLst>
                                    <p:animMotion origin="layout" path="M -0.0254 0.00371 L -0.2892 0.00371 " pathEditMode="relative" rAng="0" ptsTypes="AA">
                                      <p:cBhvr>
                                        <p:cTn id="26" dur="2000" fill="hold"/>
                                        <p:tgtEl>
                                          <p:spTgt spid="22"/>
                                        </p:tgtEl>
                                        <p:attrNameLst>
                                          <p:attrName>ppt_x</p:attrName>
                                          <p:attrName>ppt_y</p:attrName>
                                        </p:attrNameLst>
                                      </p:cBhvr>
                                      <p:rCtr x="-13190" y="0"/>
                                    </p:animMotion>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2" grpId="0"/>
      <p:bldP spid="22" grpId="1"/>
      <p:bldP spid="3" grpId="0" animBg="1"/>
      <p:bldP spid="8" grpId="0"/>
      <p:bldP spid="10" grpId="0"/>
      <p:bldP spid="11"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194A-A730-2141-8F53-81E2A4FBC64A}"/>
              </a:ext>
            </a:extLst>
          </p:cNvPr>
          <p:cNvSpPr>
            <a:spLocks noGrp="1"/>
          </p:cNvSpPr>
          <p:nvPr>
            <p:ph type="title"/>
          </p:nvPr>
        </p:nvSpPr>
        <p:spPr>
          <a:xfrm>
            <a:off x="1721541" y="6877136"/>
            <a:ext cx="10515600" cy="1325563"/>
          </a:xfrm>
        </p:spPr>
        <p:txBody>
          <a:bodyPr/>
          <a:lstStyle/>
          <a:p>
            <a:endParaRPr lang="en-US" dirty="0"/>
          </a:p>
        </p:txBody>
      </p:sp>
      <p:sp>
        <p:nvSpPr>
          <p:cNvPr id="17" name="TextBox 16">
            <a:extLst>
              <a:ext uri="{FF2B5EF4-FFF2-40B4-BE49-F238E27FC236}">
                <a16:creationId xmlns:a16="http://schemas.microsoft.com/office/drawing/2014/main" id="{B949EA3D-DB4F-404C-941F-FCFE4AF8DBB3}"/>
              </a:ext>
            </a:extLst>
          </p:cNvPr>
          <p:cNvSpPr txBox="1"/>
          <p:nvPr/>
        </p:nvSpPr>
        <p:spPr>
          <a:xfrm>
            <a:off x="7093403" y="6116590"/>
            <a:ext cx="184731" cy="246221"/>
          </a:xfrm>
          <a:prstGeom prst="rect">
            <a:avLst/>
          </a:prstGeom>
          <a:noFill/>
        </p:spPr>
        <p:txBody>
          <a:bodyPr wrap="none" rtlCol="0">
            <a:spAutoFit/>
          </a:bodyPr>
          <a:lstStyle/>
          <a:p>
            <a:endParaRPr lang="en-US" sz="1000" dirty="0">
              <a:solidFill>
                <a:schemeClr val="bg1"/>
              </a:solidFill>
              <a:latin typeface="Avenir Roman" panose="02000503020000020003" pitchFamily="2" charset="0"/>
            </a:endParaRPr>
          </a:p>
        </p:txBody>
      </p:sp>
      <p:pic>
        <p:nvPicPr>
          <p:cNvPr id="5" name="Content Placeholder 4">
            <a:extLst>
              <a:ext uri="{FF2B5EF4-FFF2-40B4-BE49-F238E27FC236}">
                <a16:creationId xmlns:a16="http://schemas.microsoft.com/office/drawing/2014/main" id="{E685E842-9804-1944-AB4D-2C5DA13B4E46}"/>
              </a:ext>
            </a:extLst>
          </p:cNvPr>
          <p:cNvPicPr>
            <a:picLocks noGrp="1" noChangeAspect="1"/>
          </p:cNvPicPr>
          <p:nvPr>
            <p:ph idx="1"/>
          </p:nvPr>
        </p:nvPicPr>
        <p:blipFill>
          <a:blip r:embed="rId3"/>
          <a:stretch>
            <a:fillRect/>
          </a:stretch>
        </p:blipFill>
        <p:spPr>
          <a:xfrm>
            <a:off x="5306663" y="516307"/>
            <a:ext cx="6289788" cy="4856951"/>
          </a:xfrm>
        </p:spPr>
      </p:pic>
      <p:pic>
        <p:nvPicPr>
          <p:cNvPr id="10" name="Picture 9">
            <a:extLst>
              <a:ext uri="{FF2B5EF4-FFF2-40B4-BE49-F238E27FC236}">
                <a16:creationId xmlns:a16="http://schemas.microsoft.com/office/drawing/2014/main" id="{07D78821-CE57-2D45-B028-FD2D9E49620F}"/>
              </a:ext>
            </a:extLst>
          </p:cNvPr>
          <p:cNvPicPr>
            <a:picLocks noChangeAspect="1"/>
          </p:cNvPicPr>
          <p:nvPr/>
        </p:nvPicPr>
        <p:blipFill>
          <a:blip r:embed="rId4"/>
          <a:stretch>
            <a:fillRect/>
          </a:stretch>
        </p:blipFill>
        <p:spPr>
          <a:xfrm>
            <a:off x="5380032" y="1366502"/>
            <a:ext cx="6241390" cy="3156565"/>
          </a:xfrm>
          <a:prstGeom prst="rect">
            <a:avLst/>
          </a:prstGeom>
        </p:spPr>
      </p:pic>
      <p:pic>
        <p:nvPicPr>
          <p:cNvPr id="8" name="Picture 7">
            <a:extLst>
              <a:ext uri="{FF2B5EF4-FFF2-40B4-BE49-F238E27FC236}">
                <a16:creationId xmlns:a16="http://schemas.microsoft.com/office/drawing/2014/main" id="{EEDC2484-6F29-9141-8512-7FE8C49CA45C}"/>
              </a:ext>
            </a:extLst>
          </p:cNvPr>
          <p:cNvPicPr>
            <a:picLocks noChangeAspect="1"/>
          </p:cNvPicPr>
          <p:nvPr/>
        </p:nvPicPr>
        <p:blipFill>
          <a:blip r:embed="rId5"/>
          <a:stretch>
            <a:fillRect/>
          </a:stretch>
        </p:blipFill>
        <p:spPr>
          <a:xfrm>
            <a:off x="5355061" y="1311632"/>
            <a:ext cx="6241390" cy="3156565"/>
          </a:xfrm>
          <a:prstGeom prst="rect">
            <a:avLst/>
          </a:prstGeom>
        </p:spPr>
      </p:pic>
      <p:sp>
        <p:nvSpPr>
          <p:cNvPr id="11" name="TextBox 10">
            <a:extLst>
              <a:ext uri="{FF2B5EF4-FFF2-40B4-BE49-F238E27FC236}">
                <a16:creationId xmlns:a16="http://schemas.microsoft.com/office/drawing/2014/main" id="{6E5AD71C-161F-C743-8520-6F83EA22A9D5}"/>
              </a:ext>
            </a:extLst>
          </p:cNvPr>
          <p:cNvSpPr txBox="1"/>
          <p:nvPr/>
        </p:nvSpPr>
        <p:spPr>
          <a:xfrm>
            <a:off x="9048217" y="5869509"/>
            <a:ext cx="2573205" cy="707886"/>
          </a:xfrm>
          <a:prstGeom prst="rect">
            <a:avLst/>
          </a:prstGeom>
          <a:noFill/>
        </p:spPr>
        <p:txBody>
          <a:bodyPr wrap="none" rtlCol="0">
            <a:spAutoFit/>
          </a:bodyPr>
          <a:lstStyle/>
          <a:p>
            <a:pPr algn="r"/>
            <a:r>
              <a:rPr lang="en-GB" sz="1000" dirty="0">
                <a:solidFill>
                  <a:schemeClr val="bg1"/>
                </a:solidFill>
                <a:latin typeface="Avenir Roman" panose="02000503020000020003" pitchFamily="2" charset="0"/>
              </a:rPr>
              <a:t>A.M. </a:t>
            </a:r>
            <a:r>
              <a:rPr lang="en-GB" sz="1000" dirty="0" err="1">
                <a:solidFill>
                  <a:schemeClr val="bg1"/>
                </a:solidFill>
                <a:latin typeface="Avenir Roman" panose="02000503020000020003" pitchFamily="2" charset="0"/>
              </a:rPr>
              <a:t>Qattan</a:t>
            </a:r>
            <a:r>
              <a:rPr lang="en-GB" sz="1000" dirty="0">
                <a:solidFill>
                  <a:schemeClr val="bg1"/>
                </a:solidFill>
                <a:latin typeface="Avenir Roman" panose="02000503020000020003" pitchFamily="2" charset="0"/>
              </a:rPr>
              <a:t> Foundation (Cultural Centre)</a:t>
            </a:r>
          </a:p>
          <a:p>
            <a:pPr algn="r"/>
            <a:r>
              <a:rPr lang="en-GB" sz="1000" dirty="0">
                <a:solidFill>
                  <a:schemeClr val="bg1"/>
                </a:solidFill>
                <a:latin typeface="Avenir Roman" panose="02000503020000020003" pitchFamily="2" charset="0"/>
              </a:rPr>
              <a:t>27 An-Nahda Women Association Street</a:t>
            </a:r>
          </a:p>
          <a:p>
            <a:pPr algn="r"/>
            <a:r>
              <a:rPr lang="en-GB" sz="1000" dirty="0">
                <a:solidFill>
                  <a:schemeClr val="bg1"/>
                </a:solidFill>
                <a:latin typeface="Avenir Roman" panose="02000503020000020003" pitchFamily="2" charset="0"/>
              </a:rPr>
              <a:t>Al-</a:t>
            </a:r>
            <a:r>
              <a:rPr lang="en-GB" sz="1000" dirty="0" err="1">
                <a:solidFill>
                  <a:schemeClr val="bg1"/>
                </a:solidFill>
                <a:latin typeface="Avenir Roman" panose="02000503020000020003" pitchFamily="2" charset="0"/>
              </a:rPr>
              <a:t>Tira</a:t>
            </a:r>
            <a:r>
              <a:rPr lang="en-GB" sz="1000" dirty="0">
                <a:solidFill>
                  <a:schemeClr val="bg1"/>
                </a:solidFill>
                <a:latin typeface="Avenir Roman" panose="02000503020000020003" pitchFamily="2" charset="0"/>
              </a:rPr>
              <a:t>- Ramallah, Palestine</a:t>
            </a:r>
          </a:p>
          <a:p>
            <a:pPr algn="r"/>
            <a:endParaRPr lang="en-US" sz="1000" dirty="0">
              <a:solidFill>
                <a:schemeClr val="bg1"/>
              </a:solidFill>
              <a:latin typeface="Avenir Roman" panose="02000503020000020003" pitchFamily="2" charset="0"/>
            </a:endParaRPr>
          </a:p>
        </p:txBody>
      </p:sp>
      <p:sp>
        <p:nvSpPr>
          <p:cNvPr id="9" name="TextBox 8">
            <a:extLst>
              <a:ext uri="{FF2B5EF4-FFF2-40B4-BE49-F238E27FC236}">
                <a16:creationId xmlns:a16="http://schemas.microsoft.com/office/drawing/2014/main" id="{2963CD11-E77A-AD46-AE6A-87862092BB3E}"/>
              </a:ext>
            </a:extLst>
          </p:cNvPr>
          <p:cNvSpPr txBox="1"/>
          <p:nvPr/>
        </p:nvSpPr>
        <p:spPr>
          <a:xfrm>
            <a:off x="546257" y="767771"/>
            <a:ext cx="3820297" cy="1323439"/>
          </a:xfrm>
          <a:prstGeom prst="rect">
            <a:avLst/>
          </a:prstGeom>
          <a:noFill/>
        </p:spPr>
        <p:txBody>
          <a:bodyPr wrap="square" rtlCol="0">
            <a:spAutoFit/>
          </a:bodyPr>
          <a:lstStyle/>
          <a:p>
            <a:pPr lvl="0"/>
            <a:r>
              <a:rPr lang="en-US" sz="2000" b="1" dirty="0">
                <a:solidFill>
                  <a:schemeClr val="bg1"/>
                </a:solidFill>
                <a:latin typeface="Avenir Roman" panose="02000503020000020003" pitchFamily="2" charset="0"/>
              </a:rPr>
              <a:t>Cultural Institutions:</a:t>
            </a:r>
          </a:p>
          <a:p>
            <a:pPr lvl="0"/>
            <a:r>
              <a:rPr lang="en-US" sz="2000" b="1" dirty="0">
                <a:solidFill>
                  <a:schemeClr val="bg1"/>
                </a:solidFill>
                <a:latin typeface="Avenir Roman" panose="02000503020000020003" pitchFamily="2" charset="0"/>
              </a:rPr>
              <a:t>Research and Educational Platforms </a:t>
            </a:r>
          </a:p>
          <a:p>
            <a:pPr lvl="0"/>
            <a:endParaRPr lang="en-US" sz="2000" dirty="0">
              <a:solidFill>
                <a:schemeClr val="bg1"/>
              </a:solidFill>
              <a:latin typeface="Avenir Roman" panose="02000503020000020003" pitchFamily="2" charset="0"/>
            </a:endParaRPr>
          </a:p>
        </p:txBody>
      </p:sp>
      <p:sp>
        <p:nvSpPr>
          <p:cNvPr id="3" name="TextBox 2">
            <a:extLst>
              <a:ext uri="{FF2B5EF4-FFF2-40B4-BE49-F238E27FC236}">
                <a16:creationId xmlns:a16="http://schemas.microsoft.com/office/drawing/2014/main" id="{B84EDE29-D3E2-9F42-AB9B-A5FC75A02E92}"/>
              </a:ext>
            </a:extLst>
          </p:cNvPr>
          <p:cNvSpPr txBox="1"/>
          <p:nvPr/>
        </p:nvSpPr>
        <p:spPr>
          <a:xfrm>
            <a:off x="643067" y="2095438"/>
            <a:ext cx="3626675" cy="2862322"/>
          </a:xfrm>
          <a:prstGeom prst="rect">
            <a:avLst/>
          </a:prstGeom>
          <a:noFill/>
        </p:spPr>
        <p:txBody>
          <a:bodyPr wrap="square" rtlCol="0">
            <a:spAutoFit/>
          </a:bodyPr>
          <a:lstStyle/>
          <a:p>
            <a:pPr algn="ctr">
              <a:lnSpc>
                <a:spcPct val="150000"/>
              </a:lnSpc>
            </a:pPr>
            <a:r>
              <a:rPr lang="en-US" dirty="0">
                <a:solidFill>
                  <a:srgbClr val="FFFF00"/>
                </a:solidFill>
                <a:latin typeface="Avenir Roman" panose="02000503020000020003" pitchFamily="2" charset="0"/>
              </a:rPr>
              <a:t>Collaborations between cultural activities and disability </a:t>
            </a:r>
            <a:r>
              <a:rPr lang="en-US" dirty="0" err="1">
                <a:solidFill>
                  <a:srgbClr val="FFFF00"/>
                </a:solidFill>
                <a:latin typeface="Avenir Roman" panose="02000503020000020003" pitchFamily="2" charset="0"/>
              </a:rPr>
              <a:t>organisations</a:t>
            </a:r>
            <a:r>
              <a:rPr lang="en-US" dirty="0">
                <a:solidFill>
                  <a:srgbClr val="FFFF00"/>
                </a:solidFill>
                <a:latin typeface="Avenir Roman" panose="02000503020000020003" pitchFamily="2" charset="0"/>
              </a:rPr>
              <a:t> can encourage in person and digital partnerships with disability advocates and </a:t>
            </a:r>
            <a:r>
              <a:rPr lang="en-US" dirty="0" err="1">
                <a:solidFill>
                  <a:srgbClr val="FFFF00"/>
                </a:solidFill>
                <a:latin typeface="Avenir Roman" panose="02000503020000020003" pitchFamily="2" charset="0"/>
              </a:rPr>
              <a:t>organisations</a:t>
            </a:r>
            <a:endParaRPr lang="en-US" dirty="0">
              <a:solidFill>
                <a:srgbClr val="FFFF00"/>
              </a:solidFill>
              <a:latin typeface="Avenir Roman" panose="02000503020000020003" pitchFamily="2" charset="0"/>
            </a:endParaRPr>
          </a:p>
          <a:p>
            <a:endParaRPr lang="en-US" dirty="0">
              <a:solidFill>
                <a:srgbClr val="FFFF00"/>
              </a:solidFill>
              <a:latin typeface="Avenir Roman" panose="02000503020000020003" pitchFamily="2" charset="0"/>
            </a:endParaRPr>
          </a:p>
        </p:txBody>
      </p:sp>
    </p:spTree>
    <p:extLst>
      <p:ext uri="{BB962C8B-B14F-4D97-AF65-F5344CB8AC3E}">
        <p14:creationId xmlns:p14="http://schemas.microsoft.com/office/powerpoint/2010/main" val="235924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1A6E48-F9FB-4F41-9A11-476568CD968A}"/>
              </a:ext>
            </a:extLst>
          </p:cNvPr>
          <p:cNvPicPr>
            <a:picLocks noChangeAspect="1"/>
          </p:cNvPicPr>
          <p:nvPr/>
        </p:nvPicPr>
        <p:blipFill>
          <a:blip r:embed="rId3"/>
          <a:stretch>
            <a:fillRect/>
          </a:stretch>
        </p:blipFill>
        <p:spPr>
          <a:xfrm>
            <a:off x="5224699" y="1113077"/>
            <a:ext cx="6172269" cy="4076027"/>
          </a:xfrm>
          <a:prstGeom prst="rect">
            <a:avLst/>
          </a:prstGeom>
        </p:spPr>
      </p:pic>
      <p:sp>
        <p:nvSpPr>
          <p:cNvPr id="2" name="Title 1">
            <a:extLst>
              <a:ext uri="{FF2B5EF4-FFF2-40B4-BE49-F238E27FC236}">
                <a16:creationId xmlns:a16="http://schemas.microsoft.com/office/drawing/2014/main" id="{BBB8194A-A730-2141-8F53-81E2A4FBC64A}"/>
              </a:ext>
            </a:extLst>
          </p:cNvPr>
          <p:cNvSpPr>
            <a:spLocks noGrp="1"/>
          </p:cNvSpPr>
          <p:nvPr>
            <p:ph type="title"/>
          </p:nvPr>
        </p:nvSpPr>
        <p:spPr>
          <a:xfrm>
            <a:off x="1721541" y="6877136"/>
            <a:ext cx="10515600" cy="1325563"/>
          </a:xfrm>
        </p:spPr>
        <p:txBody>
          <a:bodyPr/>
          <a:lstStyle/>
          <a:p>
            <a:endParaRPr lang="en-US" dirty="0"/>
          </a:p>
        </p:txBody>
      </p:sp>
      <p:sp>
        <p:nvSpPr>
          <p:cNvPr id="17" name="TextBox 16">
            <a:extLst>
              <a:ext uri="{FF2B5EF4-FFF2-40B4-BE49-F238E27FC236}">
                <a16:creationId xmlns:a16="http://schemas.microsoft.com/office/drawing/2014/main" id="{B949EA3D-DB4F-404C-941F-FCFE4AF8DBB3}"/>
              </a:ext>
            </a:extLst>
          </p:cNvPr>
          <p:cNvSpPr txBox="1"/>
          <p:nvPr/>
        </p:nvSpPr>
        <p:spPr>
          <a:xfrm>
            <a:off x="7093403" y="6116590"/>
            <a:ext cx="184731" cy="246221"/>
          </a:xfrm>
          <a:prstGeom prst="rect">
            <a:avLst/>
          </a:prstGeom>
          <a:noFill/>
        </p:spPr>
        <p:txBody>
          <a:bodyPr wrap="none" rtlCol="0">
            <a:spAutoFit/>
          </a:bodyPr>
          <a:lstStyle/>
          <a:p>
            <a:endParaRPr lang="en-US" sz="1000" dirty="0">
              <a:solidFill>
                <a:schemeClr val="bg1"/>
              </a:solidFill>
              <a:latin typeface="Avenir Roman" panose="02000503020000020003" pitchFamily="2" charset="0"/>
            </a:endParaRPr>
          </a:p>
        </p:txBody>
      </p:sp>
      <p:sp>
        <p:nvSpPr>
          <p:cNvPr id="9" name="TextBox 8">
            <a:extLst>
              <a:ext uri="{FF2B5EF4-FFF2-40B4-BE49-F238E27FC236}">
                <a16:creationId xmlns:a16="http://schemas.microsoft.com/office/drawing/2014/main" id="{2EE3464D-1B1B-E14F-9138-50DEB6A0BCD8}"/>
              </a:ext>
            </a:extLst>
          </p:cNvPr>
          <p:cNvSpPr txBox="1"/>
          <p:nvPr/>
        </p:nvSpPr>
        <p:spPr>
          <a:xfrm>
            <a:off x="8830749" y="5520192"/>
            <a:ext cx="2566219" cy="246221"/>
          </a:xfrm>
          <a:prstGeom prst="rect">
            <a:avLst/>
          </a:prstGeom>
          <a:noFill/>
        </p:spPr>
        <p:txBody>
          <a:bodyPr wrap="square" rtlCol="0">
            <a:spAutoFit/>
          </a:bodyPr>
          <a:lstStyle/>
          <a:p>
            <a:pPr algn="r"/>
            <a:r>
              <a:rPr lang="en-US" sz="1000" dirty="0" err="1">
                <a:solidFill>
                  <a:schemeClr val="bg1"/>
                </a:solidFill>
                <a:latin typeface="Avenir Roman" panose="02000503020000020003" pitchFamily="2" charset="0"/>
              </a:rPr>
              <a:t>Darat</a:t>
            </a:r>
            <a:r>
              <a:rPr lang="en-US" sz="1000" dirty="0">
                <a:solidFill>
                  <a:schemeClr val="bg1"/>
                </a:solidFill>
                <a:latin typeface="Avenir Roman" panose="02000503020000020003" pitchFamily="2" charset="0"/>
              </a:rPr>
              <a:t> al </a:t>
            </a:r>
            <a:r>
              <a:rPr lang="en-US" sz="1000" dirty="0" err="1">
                <a:solidFill>
                  <a:schemeClr val="bg1"/>
                </a:solidFill>
                <a:latin typeface="Avenir Roman" panose="02000503020000020003" pitchFamily="2" charset="0"/>
              </a:rPr>
              <a:t>Funun</a:t>
            </a:r>
            <a:r>
              <a:rPr lang="en-US" sz="1000" dirty="0">
                <a:solidFill>
                  <a:schemeClr val="bg1"/>
                </a:solidFill>
                <a:latin typeface="Avenir Roman" panose="02000503020000020003" pitchFamily="2" charset="0"/>
              </a:rPr>
              <a:t>, Amman </a:t>
            </a:r>
          </a:p>
        </p:txBody>
      </p:sp>
      <p:pic>
        <p:nvPicPr>
          <p:cNvPr id="16" name="Picture 15">
            <a:extLst>
              <a:ext uri="{FF2B5EF4-FFF2-40B4-BE49-F238E27FC236}">
                <a16:creationId xmlns:a16="http://schemas.microsoft.com/office/drawing/2014/main" id="{B3B3AB4C-019B-7045-9C23-6106763BAC04}"/>
              </a:ext>
            </a:extLst>
          </p:cNvPr>
          <p:cNvPicPr>
            <a:picLocks noChangeAspect="1"/>
          </p:cNvPicPr>
          <p:nvPr/>
        </p:nvPicPr>
        <p:blipFill>
          <a:blip r:embed="rId4"/>
          <a:stretch>
            <a:fillRect/>
          </a:stretch>
        </p:blipFill>
        <p:spPr>
          <a:xfrm>
            <a:off x="5103177" y="1210237"/>
            <a:ext cx="6293791" cy="4158823"/>
          </a:xfrm>
          <a:prstGeom prst="rect">
            <a:avLst/>
          </a:prstGeom>
        </p:spPr>
      </p:pic>
      <p:sp>
        <p:nvSpPr>
          <p:cNvPr id="19" name="TextBox 18">
            <a:extLst>
              <a:ext uri="{FF2B5EF4-FFF2-40B4-BE49-F238E27FC236}">
                <a16:creationId xmlns:a16="http://schemas.microsoft.com/office/drawing/2014/main" id="{FD5D972C-46EE-4942-AC56-1887AEF632CC}"/>
              </a:ext>
            </a:extLst>
          </p:cNvPr>
          <p:cNvSpPr txBox="1"/>
          <p:nvPr/>
        </p:nvSpPr>
        <p:spPr>
          <a:xfrm>
            <a:off x="7506159" y="5658963"/>
            <a:ext cx="3890809" cy="246221"/>
          </a:xfrm>
          <a:prstGeom prst="rect">
            <a:avLst/>
          </a:prstGeom>
          <a:noFill/>
        </p:spPr>
        <p:txBody>
          <a:bodyPr wrap="none" rtlCol="0">
            <a:spAutoFit/>
          </a:bodyPr>
          <a:lstStyle/>
          <a:p>
            <a:r>
              <a:rPr lang="en-GB" sz="1000" dirty="0" err="1">
                <a:solidFill>
                  <a:schemeClr val="bg1"/>
                </a:solidFill>
                <a:latin typeface="Avenir Roman" panose="02000503020000020003" pitchFamily="2" charset="0"/>
              </a:rPr>
              <a:t>Darat</a:t>
            </a:r>
            <a:r>
              <a:rPr lang="en-GB" sz="1000" dirty="0">
                <a:solidFill>
                  <a:schemeClr val="bg1"/>
                </a:solidFill>
                <a:latin typeface="Avenir Roman" panose="02000503020000020003" pitchFamily="2" charset="0"/>
              </a:rPr>
              <a:t> al </a:t>
            </a:r>
            <a:r>
              <a:rPr lang="en-GB" sz="1000" dirty="0" err="1">
                <a:solidFill>
                  <a:schemeClr val="bg1"/>
                </a:solidFill>
                <a:latin typeface="Avenir Roman" panose="02000503020000020003" pitchFamily="2" charset="0"/>
              </a:rPr>
              <a:t>Funun's</a:t>
            </a:r>
            <a:r>
              <a:rPr lang="en-GB" sz="1000" dirty="0">
                <a:solidFill>
                  <a:schemeClr val="bg1"/>
                </a:solidFill>
                <a:latin typeface="Avenir Roman" panose="02000503020000020003" pitchFamily="2" charset="0"/>
              </a:rPr>
              <a:t> main entrance, with The Lab in the background</a:t>
            </a:r>
            <a:endParaRPr lang="en-US" sz="1000" dirty="0">
              <a:solidFill>
                <a:schemeClr val="bg1"/>
              </a:solidFill>
              <a:latin typeface="Avenir Roman" panose="02000503020000020003" pitchFamily="2" charset="0"/>
            </a:endParaRPr>
          </a:p>
        </p:txBody>
      </p:sp>
      <p:sp>
        <p:nvSpPr>
          <p:cNvPr id="10" name="TextBox 9">
            <a:extLst>
              <a:ext uri="{FF2B5EF4-FFF2-40B4-BE49-F238E27FC236}">
                <a16:creationId xmlns:a16="http://schemas.microsoft.com/office/drawing/2014/main" id="{A0E0955B-FC1C-8648-AE1D-0D1C2B5ECB82}"/>
              </a:ext>
            </a:extLst>
          </p:cNvPr>
          <p:cNvSpPr txBox="1"/>
          <p:nvPr/>
        </p:nvSpPr>
        <p:spPr>
          <a:xfrm>
            <a:off x="546257" y="767771"/>
            <a:ext cx="3820297" cy="1323439"/>
          </a:xfrm>
          <a:prstGeom prst="rect">
            <a:avLst/>
          </a:prstGeom>
          <a:noFill/>
        </p:spPr>
        <p:txBody>
          <a:bodyPr wrap="square" rtlCol="0">
            <a:spAutoFit/>
          </a:bodyPr>
          <a:lstStyle/>
          <a:p>
            <a:pPr lvl="0"/>
            <a:r>
              <a:rPr lang="en-US" sz="2000" b="1" dirty="0">
                <a:solidFill>
                  <a:schemeClr val="bg1"/>
                </a:solidFill>
                <a:latin typeface="Avenir Roman" panose="02000503020000020003" pitchFamily="2" charset="0"/>
              </a:rPr>
              <a:t>Cultural Institutions:</a:t>
            </a:r>
          </a:p>
          <a:p>
            <a:pPr lvl="0"/>
            <a:r>
              <a:rPr lang="en-US" sz="2000" b="1" dirty="0">
                <a:solidFill>
                  <a:schemeClr val="bg1"/>
                </a:solidFill>
                <a:latin typeface="Avenir Roman" panose="02000503020000020003" pitchFamily="2" charset="0"/>
              </a:rPr>
              <a:t>Research and Educational Platforms </a:t>
            </a:r>
          </a:p>
          <a:p>
            <a:pPr lvl="0"/>
            <a:endParaRPr lang="en-US" sz="2000" dirty="0">
              <a:solidFill>
                <a:schemeClr val="bg1"/>
              </a:solidFill>
              <a:latin typeface="Avenir Roman" panose="02000503020000020003" pitchFamily="2" charset="0"/>
            </a:endParaRPr>
          </a:p>
        </p:txBody>
      </p:sp>
      <p:sp>
        <p:nvSpPr>
          <p:cNvPr id="3" name="TextBox 2">
            <a:extLst>
              <a:ext uri="{FF2B5EF4-FFF2-40B4-BE49-F238E27FC236}">
                <a16:creationId xmlns:a16="http://schemas.microsoft.com/office/drawing/2014/main" id="{6F9D8894-0725-B941-8146-62A15C4A242B}"/>
              </a:ext>
            </a:extLst>
          </p:cNvPr>
          <p:cNvSpPr txBox="1"/>
          <p:nvPr/>
        </p:nvSpPr>
        <p:spPr>
          <a:xfrm>
            <a:off x="745846" y="2492054"/>
            <a:ext cx="3421117" cy="2360711"/>
          </a:xfrm>
          <a:prstGeom prst="rect">
            <a:avLst/>
          </a:prstGeom>
          <a:noFill/>
        </p:spPr>
        <p:txBody>
          <a:bodyPr wrap="square" rtlCol="0">
            <a:spAutoFit/>
          </a:bodyPr>
          <a:lstStyle/>
          <a:p>
            <a:pPr algn="ctr">
              <a:lnSpc>
                <a:spcPct val="150000"/>
              </a:lnSpc>
            </a:pPr>
            <a:r>
              <a:rPr lang="en-GB" sz="2000" dirty="0">
                <a:solidFill>
                  <a:srgbClr val="FFFF00"/>
                </a:solidFill>
                <a:latin typeface="Avenir Roman" panose="02000503020000020003" pitchFamily="2" charset="0"/>
              </a:rPr>
              <a:t>the promotion of interdisciplinary research methods for research-informed policy and art and disability activist practices</a:t>
            </a:r>
            <a:endParaRPr lang="en-US" sz="2000" dirty="0">
              <a:solidFill>
                <a:srgbClr val="FFFF00"/>
              </a:solidFill>
              <a:latin typeface="Avenir Roman" panose="02000503020000020003" pitchFamily="2" charset="0"/>
            </a:endParaRPr>
          </a:p>
        </p:txBody>
      </p:sp>
    </p:spTree>
    <p:extLst>
      <p:ext uri="{BB962C8B-B14F-4D97-AF65-F5344CB8AC3E}">
        <p14:creationId xmlns:p14="http://schemas.microsoft.com/office/powerpoint/2010/main" val="427816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 presetClass="entr" presetSubtype="4" fill="hold" grpId="0" nodeType="withEffect" nodePh="1">
                                  <p:stCondLst>
                                    <p:cond delay="0"/>
                                  </p:stCondLst>
                                  <p:endCondLst>
                                    <p:cond evt="begin" delay="0">
                                      <p:tn val="8"/>
                                    </p:cond>
                                  </p:end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7"/>
                                        </p:tgtEl>
                                        <p:attrNameLst>
                                          <p:attrName>style.visibility</p:attrName>
                                        </p:attrNameLst>
                                      </p:cBhvr>
                                      <p:to>
                                        <p:strVal val="hidden"/>
                                      </p:to>
                                    </p:set>
                                  </p:subTnLst>
                                </p:cTn>
                              </p:par>
                              <p:par>
                                <p:cTn id="12" presetID="2" presetClass="entr" presetSubtype="2"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par>
                                <p:cTn id="16" presetID="2" presetClass="entr" presetSubtype="2"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6"/>
                                        </p:tgtEl>
                                        <p:attrNameLst>
                                          <p:attrName>style.visibility</p:attrName>
                                        </p:attrNameLst>
                                      </p:cBhvr>
                                      <p:to>
                                        <p:strVal val="hidden"/>
                                      </p:to>
                                    </p:set>
                                  </p:subTnLst>
                                </p:cTn>
                              </p:par>
                              <p:par>
                                <p:cTn id="26" presetID="2" presetClass="entr" presetSubtype="2"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1+#ppt_w/2"/>
                                          </p:val>
                                        </p:tav>
                                        <p:tav tm="100000">
                                          <p:val>
                                            <p:strVal val="#ppt_x"/>
                                          </p:val>
                                        </p:tav>
                                      </p:tavLst>
                                    </p:anim>
                                    <p:anim calcmode="lin" valueType="num">
                                      <p:cBhvr additive="base">
                                        <p:cTn id="29" dur="500" fill="hold"/>
                                        <p:tgtEl>
                                          <p:spTgt spid="19"/>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19"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194A-A730-2141-8F53-81E2A4FBC64A}"/>
              </a:ext>
            </a:extLst>
          </p:cNvPr>
          <p:cNvSpPr>
            <a:spLocks noGrp="1"/>
          </p:cNvSpPr>
          <p:nvPr>
            <p:ph type="title"/>
          </p:nvPr>
        </p:nvSpPr>
        <p:spPr>
          <a:xfrm>
            <a:off x="1721541" y="6877136"/>
            <a:ext cx="10515600" cy="1325563"/>
          </a:xfrm>
        </p:spPr>
        <p:txBody>
          <a:bodyPr/>
          <a:lstStyle/>
          <a:p>
            <a:endParaRPr lang="en-US" dirty="0"/>
          </a:p>
        </p:txBody>
      </p:sp>
      <p:sp>
        <p:nvSpPr>
          <p:cNvPr id="17" name="TextBox 16">
            <a:extLst>
              <a:ext uri="{FF2B5EF4-FFF2-40B4-BE49-F238E27FC236}">
                <a16:creationId xmlns:a16="http://schemas.microsoft.com/office/drawing/2014/main" id="{B949EA3D-DB4F-404C-941F-FCFE4AF8DBB3}"/>
              </a:ext>
            </a:extLst>
          </p:cNvPr>
          <p:cNvSpPr txBox="1"/>
          <p:nvPr/>
        </p:nvSpPr>
        <p:spPr>
          <a:xfrm>
            <a:off x="7093403" y="6116590"/>
            <a:ext cx="184731" cy="246221"/>
          </a:xfrm>
          <a:prstGeom prst="rect">
            <a:avLst/>
          </a:prstGeom>
          <a:noFill/>
        </p:spPr>
        <p:txBody>
          <a:bodyPr wrap="none" rtlCol="0">
            <a:spAutoFit/>
          </a:bodyPr>
          <a:lstStyle/>
          <a:p>
            <a:endParaRPr lang="en-US" sz="1000" dirty="0">
              <a:solidFill>
                <a:schemeClr val="bg1"/>
              </a:solidFill>
              <a:latin typeface="Avenir Roman" panose="02000503020000020003" pitchFamily="2" charset="0"/>
            </a:endParaRPr>
          </a:p>
        </p:txBody>
      </p:sp>
      <p:pic>
        <p:nvPicPr>
          <p:cNvPr id="9" name="Content Placeholder 8">
            <a:extLst>
              <a:ext uri="{FF2B5EF4-FFF2-40B4-BE49-F238E27FC236}">
                <a16:creationId xmlns:a16="http://schemas.microsoft.com/office/drawing/2014/main" id="{9DB420FD-D9AE-054D-99DD-9673E963E0FF}"/>
              </a:ext>
            </a:extLst>
          </p:cNvPr>
          <p:cNvPicPr>
            <a:picLocks noGrp="1" noChangeAspect="1"/>
          </p:cNvPicPr>
          <p:nvPr>
            <p:ph idx="1"/>
          </p:nvPr>
        </p:nvPicPr>
        <p:blipFill>
          <a:blip r:embed="rId3"/>
          <a:stretch>
            <a:fillRect/>
          </a:stretch>
        </p:blipFill>
        <p:spPr>
          <a:xfrm>
            <a:off x="5013702" y="903477"/>
            <a:ext cx="6638989" cy="4351338"/>
          </a:xfrm>
          <a:prstGeom prst="rect">
            <a:avLst/>
          </a:prstGeom>
        </p:spPr>
      </p:pic>
      <p:sp>
        <p:nvSpPr>
          <p:cNvPr id="3" name="TextBox 2">
            <a:extLst>
              <a:ext uri="{FF2B5EF4-FFF2-40B4-BE49-F238E27FC236}">
                <a16:creationId xmlns:a16="http://schemas.microsoft.com/office/drawing/2014/main" id="{6ED79643-A061-7F48-872B-9652CA34972A}"/>
              </a:ext>
            </a:extLst>
          </p:cNvPr>
          <p:cNvSpPr txBox="1"/>
          <p:nvPr/>
        </p:nvSpPr>
        <p:spPr>
          <a:xfrm>
            <a:off x="9775254" y="6239700"/>
            <a:ext cx="1877437" cy="246221"/>
          </a:xfrm>
          <a:prstGeom prst="rect">
            <a:avLst/>
          </a:prstGeom>
          <a:noFill/>
        </p:spPr>
        <p:txBody>
          <a:bodyPr wrap="none" rtlCol="0">
            <a:spAutoFit/>
          </a:bodyPr>
          <a:lstStyle/>
          <a:p>
            <a:r>
              <a:rPr lang="en-US" sz="1000" dirty="0" err="1">
                <a:solidFill>
                  <a:schemeClr val="bg1"/>
                </a:solidFill>
                <a:latin typeface="Avenir Roman" panose="02000503020000020003" pitchFamily="2" charset="0"/>
              </a:rPr>
              <a:t>Qalandiya</a:t>
            </a:r>
            <a:r>
              <a:rPr lang="en-US" sz="1000" dirty="0">
                <a:solidFill>
                  <a:schemeClr val="bg1"/>
                </a:solidFill>
                <a:latin typeface="Avenir Roman" panose="02000503020000020003" pitchFamily="2" charset="0"/>
              </a:rPr>
              <a:t> International, 2016</a:t>
            </a:r>
          </a:p>
        </p:txBody>
      </p:sp>
      <p:pic>
        <p:nvPicPr>
          <p:cNvPr id="11" name="Picture 10">
            <a:extLst>
              <a:ext uri="{FF2B5EF4-FFF2-40B4-BE49-F238E27FC236}">
                <a16:creationId xmlns:a16="http://schemas.microsoft.com/office/drawing/2014/main" id="{7FC36A69-3D26-2A4D-A3D5-3A1E0E864E13}"/>
              </a:ext>
            </a:extLst>
          </p:cNvPr>
          <p:cNvPicPr>
            <a:picLocks noChangeAspect="1"/>
          </p:cNvPicPr>
          <p:nvPr/>
        </p:nvPicPr>
        <p:blipFill>
          <a:blip r:embed="rId4"/>
          <a:stretch>
            <a:fillRect/>
          </a:stretch>
        </p:blipFill>
        <p:spPr>
          <a:xfrm>
            <a:off x="6900156" y="389762"/>
            <a:ext cx="3270950" cy="5592775"/>
          </a:xfrm>
          <a:prstGeom prst="rect">
            <a:avLst/>
          </a:prstGeom>
        </p:spPr>
      </p:pic>
      <p:pic>
        <p:nvPicPr>
          <p:cNvPr id="12" name="Picture 11">
            <a:extLst>
              <a:ext uri="{FF2B5EF4-FFF2-40B4-BE49-F238E27FC236}">
                <a16:creationId xmlns:a16="http://schemas.microsoft.com/office/drawing/2014/main" id="{E6BC20F5-A4FB-5048-BA31-E188F6D0E4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11752" y="1028294"/>
            <a:ext cx="4819864" cy="4114800"/>
          </a:xfrm>
          <a:prstGeom prst="rect">
            <a:avLst/>
          </a:prstGeom>
        </p:spPr>
      </p:pic>
      <p:sp>
        <p:nvSpPr>
          <p:cNvPr id="10" name="TextBox 9">
            <a:extLst>
              <a:ext uri="{FF2B5EF4-FFF2-40B4-BE49-F238E27FC236}">
                <a16:creationId xmlns:a16="http://schemas.microsoft.com/office/drawing/2014/main" id="{D4C387A4-2F9D-AD4E-98C2-2AB954D04CA2}"/>
              </a:ext>
            </a:extLst>
          </p:cNvPr>
          <p:cNvSpPr txBox="1"/>
          <p:nvPr/>
        </p:nvSpPr>
        <p:spPr>
          <a:xfrm>
            <a:off x="546257" y="767771"/>
            <a:ext cx="3820297" cy="1323439"/>
          </a:xfrm>
          <a:prstGeom prst="rect">
            <a:avLst/>
          </a:prstGeom>
          <a:noFill/>
        </p:spPr>
        <p:txBody>
          <a:bodyPr wrap="square" rtlCol="0">
            <a:spAutoFit/>
          </a:bodyPr>
          <a:lstStyle/>
          <a:p>
            <a:pPr lvl="0"/>
            <a:r>
              <a:rPr lang="en-US" sz="2000" b="1" dirty="0">
                <a:solidFill>
                  <a:schemeClr val="bg1"/>
                </a:solidFill>
                <a:latin typeface="Avenir Roman" panose="02000503020000020003" pitchFamily="2" charset="0"/>
              </a:rPr>
              <a:t>Cultural Institutions:</a:t>
            </a:r>
          </a:p>
          <a:p>
            <a:pPr lvl="0"/>
            <a:r>
              <a:rPr lang="en-US" sz="2000" b="1" dirty="0">
                <a:solidFill>
                  <a:schemeClr val="bg1"/>
                </a:solidFill>
                <a:latin typeface="Avenir Roman" panose="02000503020000020003" pitchFamily="2" charset="0"/>
              </a:rPr>
              <a:t>Research and Educational Platforms </a:t>
            </a:r>
          </a:p>
          <a:p>
            <a:pPr lvl="0"/>
            <a:endParaRPr lang="en-US" sz="2000" dirty="0">
              <a:solidFill>
                <a:schemeClr val="bg1"/>
              </a:solidFill>
              <a:latin typeface="Avenir Roman" panose="02000503020000020003" pitchFamily="2" charset="0"/>
            </a:endParaRPr>
          </a:p>
        </p:txBody>
      </p:sp>
      <p:sp>
        <p:nvSpPr>
          <p:cNvPr id="4" name="TextBox 3">
            <a:extLst>
              <a:ext uri="{FF2B5EF4-FFF2-40B4-BE49-F238E27FC236}">
                <a16:creationId xmlns:a16="http://schemas.microsoft.com/office/drawing/2014/main" id="{C7F1A6FA-0BC0-8143-93EF-BB8BB625EB89}"/>
              </a:ext>
            </a:extLst>
          </p:cNvPr>
          <p:cNvSpPr txBox="1"/>
          <p:nvPr/>
        </p:nvSpPr>
        <p:spPr>
          <a:xfrm>
            <a:off x="546257" y="1970774"/>
            <a:ext cx="3454769" cy="3284041"/>
          </a:xfrm>
          <a:prstGeom prst="rect">
            <a:avLst/>
          </a:prstGeom>
          <a:noFill/>
        </p:spPr>
        <p:txBody>
          <a:bodyPr wrap="square" rtlCol="0">
            <a:spAutoFit/>
          </a:bodyPr>
          <a:lstStyle/>
          <a:p>
            <a:pPr algn="ctr">
              <a:lnSpc>
                <a:spcPct val="150000"/>
              </a:lnSpc>
            </a:pPr>
            <a:r>
              <a:rPr lang="en-GB" sz="2000" dirty="0">
                <a:solidFill>
                  <a:srgbClr val="FFFF00"/>
                </a:solidFill>
                <a:latin typeface="Avenir Roman" panose="02000503020000020003" pitchFamily="2" charset="0"/>
              </a:rPr>
              <a:t>the development of local, regional and international capacities to address issues of access in education for those with disabilities through digital methodologies</a:t>
            </a:r>
            <a:endParaRPr lang="en-US" sz="2000" dirty="0">
              <a:solidFill>
                <a:srgbClr val="FFFF00"/>
              </a:solidFill>
              <a:latin typeface="Avenir Roman" panose="02000503020000020003" pitchFamily="2" charset="0"/>
            </a:endParaRPr>
          </a:p>
        </p:txBody>
      </p:sp>
    </p:spTree>
    <p:extLst>
      <p:ext uri="{BB962C8B-B14F-4D97-AF65-F5344CB8AC3E}">
        <p14:creationId xmlns:p14="http://schemas.microsoft.com/office/powerpoint/2010/main" val="262018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1+#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194A-A730-2141-8F53-81E2A4FBC64A}"/>
              </a:ext>
            </a:extLst>
          </p:cNvPr>
          <p:cNvSpPr>
            <a:spLocks noGrp="1"/>
          </p:cNvSpPr>
          <p:nvPr>
            <p:ph type="title"/>
          </p:nvPr>
        </p:nvSpPr>
        <p:spPr>
          <a:xfrm>
            <a:off x="1721541" y="6877136"/>
            <a:ext cx="10515600" cy="1325563"/>
          </a:xfrm>
        </p:spPr>
        <p:txBody>
          <a:bodyPr/>
          <a:lstStyle/>
          <a:p>
            <a:endParaRPr lang="en-US" dirty="0"/>
          </a:p>
        </p:txBody>
      </p:sp>
      <p:sp>
        <p:nvSpPr>
          <p:cNvPr id="17" name="TextBox 16">
            <a:extLst>
              <a:ext uri="{FF2B5EF4-FFF2-40B4-BE49-F238E27FC236}">
                <a16:creationId xmlns:a16="http://schemas.microsoft.com/office/drawing/2014/main" id="{B949EA3D-DB4F-404C-941F-FCFE4AF8DBB3}"/>
              </a:ext>
            </a:extLst>
          </p:cNvPr>
          <p:cNvSpPr txBox="1"/>
          <p:nvPr/>
        </p:nvSpPr>
        <p:spPr>
          <a:xfrm>
            <a:off x="7093403" y="6116590"/>
            <a:ext cx="184731" cy="246221"/>
          </a:xfrm>
          <a:prstGeom prst="rect">
            <a:avLst/>
          </a:prstGeom>
          <a:noFill/>
        </p:spPr>
        <p:txBody>
          <a:bodyPr wrap="none" rtlCol="0">
            <a:spAutoFit/>
          </a:bodyPr>
          <a:lstStyle/>
          <a:p>
            <a:endParaRPr lang="en-US" sz="1000" dirty="0">
              <a:solidFill>
                <a:schemeClr val="bg1"/>
              </a:solidFill>
              <a:latin typeface="Avenir Roman" panose="02000503020000020003" pitchFamily="2" charset="0"/>
            </a:endParaRPr>
          </a:p>
        </p:txBody>
      </p:sp>
      <p:pic>
        <p:nvPicPr>
          <p:cNvPr id="5" name="Content Placeholder 4">
            <a:extLst>
              <a:ext uri="{FF2B5EF4-FFF2-40B4-BE49-F238E27FC236}">
                <a16:creationId xmlns:a16="http://schemas.microsoft.com/office/drawing/2014/main" id="{C07A55D4-E1F9-0140-B8F3-AF5A1A05928B}"/>
              </a:ext>
            </a:extLst>
          </p:cNvPr>
          <p:cNvPicPr>
            <a:picLocks noGrp="1" noChangeAspect="1"/>
          </p:cNvPicPr>
          <p:nvPr>
            <p:ph idx="1"/>
          </p:nvPr>
        </p:nvPicPr>
        <p:blipFill>
          <a:blip r:embed="rId3"/>
          <a:stretch>
            <a:fillRect/>
          </a:stretch>
        </p:blipFill>
        <p:spPr>
          <a:xfrm>
            <a:off x="5937129" y="1355628"/>
            <a:ext cx="5385324" cy="3693546"/>
          </a:xfrm>
        </p:spPr>
      </p:pic>
      <p:sp>
        <p:nvSpPr>
          <p:cNvPr id="13" name="TextBox 12">
            <a:extLst>
              <a:ext uri="{FF2B5EF4-FFF2-40B4-BE49-F238E27FC236}">
                <a16:creationId xmlns:a16="http://schemas.microsoft.com/office/drawing/2014/main" id="{23889926-FD0D-4644-B4ED-B57376E07D64}"/>
              </a:ext>
            </a:extLst>
          </p:cNvPr>
          <p:cNvSpPr txBox="1"/>
          <p:nvPr/>
        </p:nvSpPr>
        <p:spPr>
          <a:xfrm>
            <a:off x="546257" y="767771"/>
            <a:ext cx="3820297" cy="1323439"/>
          </a:xfrm>
          <a:prstGeom prst="rect">
            <a:avLst/>
          </a:prstGeom>
          <a:noFill/>
        </p:spPr>
        <p:txBody>
          <a:bodyPr wrap="square" rtlCol="0">
            <a:spAutoFit/>
          </a:bodyPr>
          <a:lstStyle/>
          <a:p>
            <a:pPr lvl="0"/>
            <a:r>
              <a:rPr lang="en-US" sz="2000" b="1" dirty="0">
                <a:solidFill>
                  <a:schemeClr val="bg1"/>
                </a:solidFill>
                <a:latin typeface="Avenir Roman" panose="02000503020000020003" pitchFamily="2" charset="0"/>
              </a:rPr>
              <a:t>Cultural Institutions:</a:t>
            </a:r>
          </a:p>
          <a:p>
            <a:pPr lvl="0"/>
            <a:r>
              <a:rPr lang="en-US" sz="2000" b="1" dirty="0">
                <a:solidFill>
                  <a:schemeClr val="bg1"/>
                </a:solidFill>
                <a:latin typeface="Avenir Roman" panose="02000503020000020003" pitchFamily="2" charset="0"/>
              </a:rPr>
              <a:t>Research and Educational Platforms </a:t>
            </a:r>
          </a:p>
          <a:p>
            <a:pPr lvl="0"/>
            <a:endParaRPr lang="en-US" sz="2000" dirty="0">
              <a:solidFill>
                <a:schemeClr val="bg1"/>
              </a:solidFill>
              <a:latin typeface="Avenir Roman" panose="02000503020000020003" pitchFamily="2" charset="0"/>
            </a:endParaRPr>
          </a:p>
        </p:txBody>
      </p:sp>
      <p:sp>
        <p:nvSpPr>
          <p:cNvPr id="6" name="TextBox 5">
            <a:extLst>
              <a:ext uri="{FF2B5EF4-FFF2-40B4-BE49-F238E27FC236}">
                <a16:creationId xmlns:a16="http://schemas.microsoft.com/office/drawing/2014/main" id="{7DAA8653-FA91-7E47-9088-F5A6846FBEE3}"/>
              </a:ext>
            </a:extLst>
          </p:cNvPr>
          <p:cNvSpPr txBox="1"/>
          <p:nvPr/>
        </p:nvSpPr>
        <p:spPr>
          <a:xfrm>
            <a:off x="8395133" y="5113978"/>
            <a:ext cx="3046027" cy="400110"/>
          </a:xfrm>
          <a:prstGeom prst="rect">
            <a:avLst/>
          </a:prstGeom>
          <a:noFill/>
        </p:spPr>
        <p:txBody>
          <a:bodyPr wrap="none" rtlCol="0">
            <a:spAutoFit/>
          </a:bodyPr>
          <a:lstStyle/>
          <a:p>
            <a:r>
              <a:rPr lang="en-US" sz="1000" dirty="0" err="1">
                <a:solidFill>
                  <a:schemeClr val="bg1"/>
                </a:solidFill>
                <a:latin typeface="Avenir Roman" panose="02000503020000020003" pitchFamily="2" charset="0"/>
              </a:rPr>
              <a:t>Sursock</a:t>
            </a:r>
            <a:r>
              <a:rPr lang="en-US" sz="1000" dirty="0">
                <a:solidFill>
                  <a:schemeClr val="bg1"/>
                </a:solidFill>
                <a:latin typeface="Avenir Roman" panose="02000503020000020003" pitchFamily="2" charset="0"/>
              </a:rPr>
              <a:t> Museum, </a:t>
            </a:r>
            <a:r>
              <a:rPr lang="en-GB" sz="1000" dirty="0">
                <a:solidFill>
                  <a:schemeClr val="bg1"/>
                </a:solidFill>
                <a:latin typeface="Avenir Roman" panose="02000503020000020003" pitchFamily="2" charset="0"/>
              </a:rPr>
              <a:t>Baalbek, Archives of an Eternity</a:t>
            </a:r>
          </a:p>
          <a:p>
            <a:endParaRPr lang="en-US" sz="1000" dirty="0">
              <a:solidFill>
                <a:schemeClr val="bg1"/>
              </a:solidFill>
              <a:latin typeface="Avenir Roman" panose="02000503020000020003" pitchFamily="2" charset="0"/>
            </a:endParaRPr>
          </a:p>
        </p:txBody>
      </p:sp>
      <p:pic>
        <p:nvPicPr>
          <p:cNvPr id="9" name="Picture 8">
            <a:extLst>
              <a:ext uri="{FF2B5EF4-FFF2-40B4-BE49-F238E27FC236}">
                <a16:creationId xmlns:a16="http://schemas.microsoft.com/office/drawing/2014/main" id="{DFC13F1F-880D-3245-B78A-DB29C5CF11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1586" y="1826456"/>
            <a:ext cx="5060638" cy="2693000"/>
          </a:xfrm>
          <a:prstGeom prst="rect">
            <a:avLst/>
          </a:prstGeom>
        </p:spPr>
      </p:pic>
      <p:sp>
        <p:nvSpPr>
          <p:cNvPr id="10" name="TextBox 9">
            <a:extLst>
              <a:ext uri="{FF2B5EF4-FFF2-40B4-BE49-F238E27FC236}">
                <a16:creationId xmlns:a16="http://schemas.microsoft.com/office/drawing/2014/main" id="{E8E6F4E1-FF1B-3544-8328-5CA5310FFF75}"/>
              </a:ext>
            </a:extLst>
          </p:cNvPr>
          <p:cNvSpPr txBox="1"/>
          <p:nvPr/>
        </p:nvSpPr>
        <p:spPr>
          <a:xfrm flipH="1">
            <a:off x="9831649" y="4669108"/>
            <a:ext cx="5101468" cy="246221"/>
          </a:xfrm>
          <a:prstGeom prst="rect">
            <a:avLst/>
          </a:prstGeom>
          <a:noFill/>
        </p:spPr>
        <p:txBody>
          <a:bodyPr wrap="square" rtlCol="0">
            <a:spAutoFit/>
          </a:bodyPr>
          <a:lstStyle/>
          <a:p>
            <a:r>
              <a:rPr lang="en-US" sz="1000" dirty="0" err="1">
                <a:solidFill>
                  <a:schemeClr val="bg1"/>
                </a:solidFill>
                <a:latin typeface="Avenir Roman" panose="02000503020000020003" pitchFamily="2" charset="0"/>
              </a:rPr>
              <a:t>Sursock</a:t>
            </a:r>
            <a:r>
              <a:rPr lang="en-US" sz="1000" dirty="0">
                <a:solidFill>
                  <a:schemeClr val="bg1"/>
                </a:solidFill>
                <a:latin typeface="Avenir Roman" panose="02000503020000020003" pitchFamily="2" charset="0"/>
              </a:rPr>
              <a:t> Museum, 2015</a:t>
            </a:r>
          </a:p>
        </p:txBody>
      </p:sp>
      <p:pic>
        <p:nvPicPr>
          <p:cNvPr id="12" name="Picture 11">
            <a:extLst>
              <a:ext uri="{FF2B5EF4-FFF2-40B4-BE49-F238E27FC236}">
                <a16:creationId xmlns:a16="http://schemas.microsoft.com/office/drawing/2014/main" id="{F82D0250-AFE1-7146-A595-FC5B468554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16276" y="1783434"/>
            <a:ext cx="3824942" cy="2604519"/>
          </a:xfrm>
          <a:prstGeom prst="rect">
            <a:avLst/>
          </a:prstGeom>
        </p:spPr>
      </p:pic>
      <p:sp>
        <p:nvSpPr>
          <p:cNvPr id="14" name="TextBox 13">
            <a:extLst>
              <a:ext uri="{FF2B5EF4-FFF2-40B4-BE49-F238E27FC236}">
                <a16:creationId xmlns:a16="http://schemas.microsoft.com/office/drawing/2014/main" id="{DCF76684-D8F7-D449-A915-11487D701FE5}"/>
              </a:ext>
            </a:extLst>
          </p:cNvPr>
          <p:cNvSpPr txBox="1"/>
          <p:nvPr/>
        </p:nvSpPr>
        <p:spPr>
          <a:xfrm>
            <a:off x="8191999" y="4535264"/>
            <a:ext cx="2347117" cy="246221"/>
          </a:xfrm>
          <a:prstGeom prst="rect">
            <a:avLst/>
          </a:prstGeom>
          <a:noFill/>
        </p:spPr>
        <p:txBody>
          <a:bodyPr wrap="none" rtlCol="0">
            <a:spAutoFit/>
          </a:bodyPr>
          <a:lstStyle/>
          <a:p>
            <a:r>
              <a:rPr lang="en-US" sz="1000" dirty="0" err="1">
                <a:solidFill>
                  <a:schemeClr val="bg1"/>
                </a:solidFill>
                <a:latin typeface="Avenir Roman" panose="02000503020000020003" pitchFamily="2" charset="0"/>
              </a:rPr>
              <a:t>Sursock</a:t>
            </a:r>
            <a:r>
              <a:rPr lang="en-US" sz="1000" dirty="0">
                <a:solidFill>
                  <a:schemeClr val="bg1"/>
                </a:solidFill>
                <a:latin typeface="Avenir Roman" panose="02000503020000020003" pitchFamily="2" charset="0"/>
              </a:rPr>
              <a:t> Museum, public </a:t>
            </a:r>
            <a:r>
              <a:rPr lang="en-US" sz="1000" dirty="0" err="1">
                <a:solidFill>
                  <a:schemeClr val="bg1"/>
                </a:solidFill>
                <a:latin typeface="Avenir Roman" panose="02000503020000020003" pitchFamily="2" charset="0"/>
              </a:rPr>
              <a:t>programmes</a:t>
            </a:r>
            <a:endParaRPr lang="en-US" sz="1000" dirty="0">
              <a:solidFill>
                <a:schemeClr val="bg1"/>
              </a:solidFill>
              <a:latin typeface="Avenir Roman" panose="02000503020000020003" pitchFamily="2" charset="0"/>
            </a:endParaRPr>
          </a:p>
        </p:txBody>
      </p:sp>
      <p:sp>
        <p:nvSpPr>
          <p:cNvPr id="3" name="TextBox 2">
            <a:extLst>
              <a:ext uri="{FF2B5EF4-FFF2-40B4-BE49-F238E27FC236}">
                <a16:creationId xmlns:a16="http://schemas.microsoft.com/office/drawing/2014/main" id="{802E1E7C-5749-DD4E-AAC8-1119C3612E3D}"/>
              </a:ext>
            </a:extLst>
          </p:cNvPr>
          <p:cNvSpPr txBox="1"/>
          <p:nvPr/>
        </p:nvSpPr>
        <p:spPr>
          <a:xfrm>
            <a:off x="546257" y="2427890"/>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6198B4EB-E4BF-EB4F-9596-5FE0B66A28C8}"/>
              </a:ext>
            </a:extLst>
          </p:cNvPr>
          <p:cNvSpPr txBox="1"/>
          <p:nvPr/>
        </p:nvSpPr>
        <p:spPr>
          <a:xfrm>
            <a:off x="1403131" y="242789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254D9033-7F89-DC45-9365-6013D53A775A}"/>
              </a:ext>
            </a:extLst>
          </p:cNvPr>
          <p:cNvSpPr txBox="1"/>
          <p:nvPr/>
        </p:nvSpPr>
        <p:spPr>
          <a:xfrm>
            <a:off x="790793" y="2355166"/>
            <a:ext cx="3515710" cy="2360711"/>
          </a:xfrm>
          <a:prstGeom prst="rect">
            <a:avLst/>
          </a:prstGeom>
          <a:noFill/>
        </p:spPr>
        <p:txBody>
          <a:bodyPr wrap="square" rtlCol="0">
            <a:spAutoFit/>
          </a:bodyPr>
          <a:lstStyle/>
          <a:p>
            <a:pPr lvl="0" algn="ctr">
              <a:lnSpc>
                <a:spcPct val="150000"/>
              </a:lnSpc>
            </a:pPr>
            <a:r>
              <a:rPr lang="en-GB" sz="2000" dirty="0">
                <a:solidFill>
                  <a:srgbClr val="FFFF00"/>
                </a:solidFill>
                <a:latin typeface="Avenir Roman" panose="02000503020000020003" pitchFamily="2" charset="0"/>
              </a:rPr>
              <a:t>the development of legacy programmes through developing communities of practice within cultural and disability organisations</a:t>
            </a:r>
          </a:p>
        </p:txBody>
      </p:sp>
    </p:spTree>
    <p:extLst>
      <p:ext uri="{BB962C8B-B14F-4D97-AF65-F5344CB8AC3E}">
        <p14:creationId xmlns:p14="http://schemas.microsoft.com/office/powerpoint/2010/main" val="317524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1+#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par>
                                <p:cTn id="12" presetID="2" presetClass="entr" presetSubtype="2"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par>
                                <p:cTn id="22" presetID="2" presetClass="entr" presetSubtype="2"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C269-49B6-804B-997D-F30360CAB5A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4C7F595-3543-574B-8A15-07458202FD15}"/>
              </a:ext>
            </a:extLst>
          </p:cNvPr>
          <p:cNvSpPr>
            <a:spLocks noGrp="1"/>
          </p:cNvSpPr>
          <p:nvPr>
            <p:ph idx="1"/>
          </p:nvPr>
        </p:nvSpPr>
        <p:spPr>
          <a:xfrm>
            <a:off x="838200" y="7248963"/>
            <a:ext cx="10515600" cy="4351338"/>
          </a:xfrm>
        </p:spPr>
        <p:txBody>
          <a:bodyPr/>
          <a:lstStyle/>
          <a:p>
            <a:endParaRPr lang="en-US" dirty="0"/>
          </a:p>
        </p:txBody>
      </p:sp>
      <p:sp>
        <p:nvSpPr>
          <p:cNvPr id="4" name="TextBox 3">
            <a:extLst>
              <a:ext uri="{FF2B5EF4-FFF2-40B4-BE49-F238E27FC236}">
                <a16:creationId xmlns:a16="http://schemas.microsoft.com/office/drawing/2014/main" id="{F32103A4-88B1-9843-A9B1-BB086ADD2BD4}"/>
              </a:ext>
            </a:extLst>
          </p:cNvPr>
          <p:cNvSpPr txBox="1"/>
          <p:nvPr/>
        </p:nvSpPr>
        <p:spPr>
          <a:xfrm>
            <a:off x="826474" y="333408"/>
            <a:ext cx="6772047" cy="1200329"/>
          </a:xfrm>
          <a:prstGeom prst="rect">
            <a:avLst/>
          </a:prstGeom>
          <a:noFill/>
        </p:spPr>
        <p:txBody>
          <a:bodyPr wrap="none" rtlCol="0">
            <a:spAutoFit/>
          </a:bodyPr>
          <a:lstStyle/>
          <a:p>
            <a:r>
              <a:rPr lang="en-GB" b="1" dirty="0">
                <a:solidFill>
                  <a:srgbClr val="FFFF00"/>
                </a:solidFill>
              </a:rPr>
              <a:t>Future Visions </a:t>
            </a:r>
          </a:p>
          <a:p>
            <a:r>
              <a:rPr lang="en-GB" b="1" dirty="0">
                <a:solidFill>
                  <a:schemeClr val="bg1"/>
                </a:solidFill>
              </a:rPr>
              <a:t>Potential Cultural Outputs in Partnership with Disability Organisation</a:t>
            </a:r>
            <a:endParaRPr lang="en-GB" dirty="0">
              <a:solidFill>
                <a:schemeClr val="bg1"/>
              </a:solidFill>
            </a:endParaRPr>
          </a:p>
          <a:p>
            <a:r>
              <a:rPr lang="en-GB" dirty="0">
                <a:solidFill>
                  <a:schemeClr val="bg1"/>
                </a:solidFill>
              </a:rPr>
              <a:t> </a:t>
            </a:r>
          </a:p>
          <a:p>
            <a:endParaRPr lang="en-US" dirty="0">
              <a:solidFill>
                <a:schemeClr val="bg1"/>
              </a:solidFill>
            </a:endParaRPr>
          </a:p>
        </p:txBody>
      </p:sp>
      <p:sp>
        <p:nvSpPr>
          <p:cNvPr id="5" name="TextBox 4">
            <a:extLst>
              <a:ext uri="{FF2B5EF4-FFF2-40B4-BE49-F238E27FC236}">
                <a16:creationId xmlns:a16="http://schemas.microsoft.com/office/drawing/2014/main" id="{28707D75-9901-1E40-9B34-A4B774D14E39}"/>
              </a:ext>
            </a:extLst>
          </p:cNvPr>
          <p:cNvSpPr txBox="1"/>
          <p:nvPr/>
        </p:nvSpPr>
        <p:spPr>
          <a:xfrm>
            <a:off x="838200" y="1451701"/>
            <a:ext cx="8901637" cy="1200329"/>
          </a:xfrm>
          <a:prstGeom prst="rect">
            <a:avLst/>
          </a:prstGeom>
          <a:noFill/>
        </p:spPr>
        <p:txBody>
          <a:bodyPr wrap="square" rtlCol="0">
            <a:spAutoFit/>
          </a:bodyPr>
          <a:lstStyle/>
          <a:p>
            <a:r>
              <a:rPr lang="en-GB" dirty="0">
                <a:solidFill>
                  <a:schemeClr val="bg1"/>
                </a:solidFill>
              </a:rPr>
              <a:t>1. </a:t>
            </a:r>
            <a:r>
              <a:rPr lang="en-GB" dirty="0">
                <a:solidFill>
                  <a:srgbClr val="FFFF00"/>
                </a:solidFill>
              </a:rPr>
              <a:t>intellectual</a:t>
            </a:r>
            <a:r>
              <a:rPr lang="en-GB" dirty="0">
                <a:solidFill>
                  <a:schemeClr val="bg1"/>
                </a:solidFill>
              </a:rPr>
              <a:t> – the production of conference papers contributing to regional action through the formalisation of strategic development goals within arts institutions and other knowledge platforms in respect of disability and inclusion; </a:t>
            </a:r>
          </a:p>
          <a:p>
            <a:endParaRPr lang="en-US" dirty="0"/>
          </a:p>
        </p:txBody>
      </p:sp>
      <p:sp>
        <p:nvSpPr>
          <p:cNvPr id="6" name="TextBox 5">
            <a:extLst>
              <a:ext uri="{FF2B5EF4-FFF2-40B4-BE49-F238E27FC236}">
                <a16:creationId xmlns:a16="http://schemas.microsoft.com/office/drawing/2014/main" id="{49B085D2-9CB1-C343-8707-FE4B997214FE}"/>
              </a:ext>
            </a:extLst>
          </p:cNvPr>
          <p:cNvSpPr txBox="1"/>
          <p:nvPr/>
        </p:nvSpPr>
        <p:spPr>
          <a:xfrm>
            <a:off x="838200" y="2858304"/>
            <a:ext cx="9326672" cy="1200329"/>
          </a:xfrm>
          <a:prstGeom prst="rect">
            <a:avLst/>
          </a:prstGeom>
          <a:noFill/>
        </p:spPr>
        <p:txBody>
          <a:bodyPr wrap="square" rtlCol="0">
            <a:spAutoFit/>
          </a:bodyPr>
          <a:lstStyle/>
          <a:p>
            <a:r>
              <a:rPr lang="en-GB" dirty="0">
                <a:solidFill>
                  <a:schemeClr val="bg1"/>
                </a:solidFill>
              </a:rPr>
              <a:t>2. </a:t>
            </a:r>
            <a:r>
              <a:rPr lang="en-GB" dirty="0">
                <a:solidFill>
                  <a:srgbClr val="FFFF00"/>
                </a:solidFill>
              </a:rPr>
              <a:t>practical </a:t>
            </a:r>
            <a:r>
              <a:rPr lang="en-GB" dirty="0">
                <a:solidFill>
                  <a:schemeClr val="bg1"/>
                </a:solidFill>
              </a:rPr>
              <a:t>– preparation of new data sources disaggregated for knowledge production in the arts; preliminary development of national and school databases and training materials related to the arts and disability; and pedagogical initiatives and school knowledge exchange partnerships; </a:t>
            </a:r>
          </a:p>
          <a:p>
            <a:endParaRPr lang="en-US" dirty="0"/>
          </a:p>
        </p:txBody>
      </p:sp>
      <p:sp>
        <p:nvSpPr>
          <p:cNvPr id="7" name="TextBox 6">
            <a:extLst>
              <a:ext uri="{FF2B5EF4-FFF2-40B4-BE49-F238E27FC236}">
                <a16:creationId xmlns:a16="http://schemas.microsoft.com/office/drawing/2014/main" id="{681DCBCC-7211-9A47-B94B-A7C10A782EC0}"/>
              </a:ext>
            </a:extLst>
          </p:cNvPr>
          <p:cNvSpPr txBox="1"/>
          <p:nvPr/>
        </p:nvSpPr>
        <p:spPr>
          <a:xfrm>
            <a:off x="826474" y="4100835"/>
            <a:ext cx="9350124" cy="923330"/>
          </a:xfrm>
          <a:prstGeom prst="rect">
            <a:avLst/>
          </a:prstGeom>
          <a:noFill/>
        </p:spPr>
        <p:txBody>
          <a:bodyPr wrap="square" rtlCol="0">
            <a:spAutoFit/>
          </a:bodyPr>
          <a:lstStyle/>
          <a:p>
            <a:r>
              <a:rPr lang="en-GB" dirty="0">
                <a:solidFill>
                  <a:schemeClr val="bg1"/>
                </a:solidFill>
              </a:rPr>
              <a:t>3. </a:t>
            </a:r>
            <a:r>
              <a:rPr lang="en-GB" dirty="0">
                <a:solidFill>
                  <a:srgbClr val="FFFF00"/>
                </a:solidFill>
              </a:rPr>
              <a:t>cultural</a:t>
            </a:r>
            <a:r>
              <a:rPr lang="en-GB" dirty="0">
                <a:solidFill>
                  <a:schemeClr val="bg1"/>
                </a:solidFill>
              </a:rPr>
              <a:t> – planning for future artist-led workshops; collaborative and participative events; exhibitions and narrative projects; film, video and performance events;</a:t>
            </a:r>
          </a:p>
          <a:p>
            <a:endParaRPr lang="en-US" dirty="0"/>
          </a:p>
        </p:txBody>
      </p:sp>
      <p:sp>
        <p:nvSpPr>
          <p:cNvPr id="8" name="TextBox 7">
            <a:extLst>
              <a:ext uri="{FF2B5EF4-FFF2-40B4-BE49-F238E27FC236}">
                <a16:creationId xmlns:a16="http://schemas.microsoft.com/office/drawing/2014/main" id="{935672DB-7498-9349-B04D-9D45A51B1177}"/>
              </a:ext>
            </a:extLst>
          </p:cNvPr>
          <p:cNvSpPr txBox="1"/>
          <p:nvPr/>
        </p:nvSpPr>
        <p:spPr>
          <a:xfrm>
            <a:off x="840937" y="5330520"/>
            <a:ext cx="9335661" cy="1200329"/>
          </a:xfrm>
          <a:prstGeom prst="rect">
            <a:avLst/>
          </a:prstGeom>
          <a:noFill/>
        </p:spPr>
        <p:txBody>
          <a:bodyPr wrap="square" rtlCol="0">
            <a:spAutoFit/>
          </a:bodyPr>
          <a:lstStyle/>
          <a:p>
            <a:r>
              <a:rPr lang="en-GB" dirty="0">
                <a:solidFill>
                  <a:schemeClr val="bg1"/>
                </a:solidFill>
              </a:rPr>
              <a:t>4. </a:t>
            </a:r>
            <a:r>
              <a:rPr lang="en-GB" dirty="0">
                <a:solidFill>
                  <a:srgbClr val="FFFF00"/>
                </a:solidFill>
              </a:rPr>
              <a:t>capacity</a:t>
            </a:r>
            <a:r>
              <a:rPr lang="en-GB" dirty="0">
                <a:solidFill>
                  <a:schemeClr val="bg1"/>
                </a:solidFill>
              </a:rPr>
              <a:t> – Enhance local, regional and international cultural capacity to address issues of access, quality and participation for those with disabilities in formal and non-formal educational settings</a:t>
            </a:r>
          </a:p>
          <a:p>
            <a:endParaRPr lang="en-GB" dirty="0">
              <a:solidFill>
                <a:schemeClr val="bg1"/>
              </a:solidFill>
            </a:endParaRPr>
          </a:p>
          <a:p>
            <a:endParaRPr lang="en-US" dirty="0"/>
          </a:p>
        </p:txBody>
      </p:sp>
    </p:spTree>
    <p:extLst>
      <p:ext uri="{BB962C8B-B14F-4D97-AF65-F5344CB8AC3E}">
        <p14:creationId xmlns:p14="http://schemas.microsoft.com/office/powerpoint/2010/main" val="363319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194A-A730-2141-8F53-81E2A4FBC64A}"/>
              </a:ext>
            </a:extLst>
          </p:cNvPr>
          <p:cNvSpPr>
            <a:spLocks noGrp="1"/>
          </p:cNvSpPr>
          <p:nvPr>
            <p:ph type="title"/>
          </p:nvPr>
        </p:nvSpPr>
        <p:spPr>
          <a:xfrm>
            <a:off x="1721541" y="6877136"/>
            <a:ext cx="10515600" cy="1325563"/>
          </a:xfrm>
        </p:spPr>
        <p:txBody>
          <a:bodyPr/>
          <a:lstStyle/>
          <a:p>
            <a:endParaRPr lang="en-US" dirty="0"/>
          </a:p>
        </p:txBody>
      </p:sp>
      <p:sp>
        <p:nvSpPr>
          <p:cNvPr id="17" name="TextBox 16">
            <a:extLst>
              <a:ext uri="{FF2B5EF4-FFF2-40B4-BE49-F238E27FC236}">
                <a16:creationId xmlns:a16="http://schemas.microsoft.com/office/drawing/2014/main" id="{B949EA3D-DB4F-404C-941F-FCFE4AF8DBB3}"/>
              </a:ext>
            </a:extLst>
          </p:cNvPr>
          <p:cNvSpPr txBox="1"/>
          <p:nvPr/>
        </p:nvSpPr>
        <p:spPr>
          <a:xfrm>
            <a:off x="7093403" y="6116590"/>
            <a:ext cx="184731" cy="246221"/>
          </a:xfrm>
          <a:prstGeom prst="rect">
            <a:avLst/>
          </a:prstGeom>
          <a:noFill/>
        </p:spPr>
        <p:txBody>
          <a:bodyPr wrap="none" rtlCol="0">
            <a:spAutoFit/>
          </a:bodyPr>
          <a:lstStyle/>
          <a:p>
            <a:endParaRPr lang="en-US" sz="1000" dirty="0">
              <a:solidFill>
                <a:schemeClr val="bg1"/>
              </a:solidFill>
              <a:latin typeface="Avenir Roman" panose="02000503020000020003" pitchFamily="2" charset="0"/>
            </a:endParaRPr>
          </a:p>
        </p:txBody>
      </p:sp>
      <p:sp>
        <p:nvSpPr>
          <p:cNvPr id="16" name="TextBox 15">
            <a:extLst>
              <a:ext uri="{FF2B5EF4-FFF2-40B4-BE49-F238E27FC236}">
                <a16:creationId xmlns:a16="http://schemas.microsoft.com/office/drawing/2014/main" id="{F31FE95A-6578-5E48-8EF3-43F692B503AF}"/>
              </a:ext>
            </a:extLst>
          </p:cNvPr>
          <p:cNvSpPr txBox="1"/>
          <p:nvPr/>
        </p:nvSpPr>
        <p:spPr>
          <a:xfrm>
            <a:off x="3823704" y="399099"/>
            <a:ext cx="4832945" cy="2814425"/>
          </a:xfrm>
          <a:prstGeom prst="rect">
            <a:avLst/>
          </a:prstGeom>
          <a:noFill/>
        </p:spPr>
        <p:txBody>
          <a:bodyPr wrap="square" rtlCol="0">
            <a:spAutoFit/>
          </a:bodyPr>
          <a:lstStyle/>
          <a:p>
            <a:pPr algn="ctr">
              <a:lnSpc>
                <a:spcPct val="150000"/>
              </a:lnSpc>
            </a:pPr>
            <a:r>
              <a:rPr lang="en-US" sz="2400" b="1" dirty="0">
                <a:solidFill>
                  <a:srgbClr val="FFFF00"/>
                </a:solidFill>
                <a:latin typeface="Avenir Roman" panose="02000503020000020003" pitchFamily="2" charset="0"/>
              </a:rPr>
              <a:t>Inclusive Art Practices and Disability-led </a:t>
            </a:r>
            <a:r>
              <a:rPr lang="en-US" sz="2400" b="1" dirty="0" err="1">
                <a:solidFill>
                  <a:srgbClr val="FFFF00"/>
                </a:solidFill>
                <a:latin typeface="Avenir Roman" panose="02000503020000020003" pitchFamily="2" charset="0"/>
              </a:rPr>
              <a:t>Organisations</a:t>
            </a:r>
            <a:endParaRPr lang="en-US" sz="2400" b="1" dirty="0">
              <a:solidFill>
                <a:srgbClr val="FFFF00"/>
              </a:solidFill>
              <a:latin typeface="Avenir Roman" panose="02000503020000020003" pitchFamily="2" charset="0"/>
            </a:endParaRPr>
          </a:p>
          <a:p>
            <a:pPr algn="ctr">
              <a:lnSpc>
                <a:spcPct val="150000"/>
              </a:lnSpc>
            </a:pPr>
            <a:endParaRPr lang="en-US" sz="2400" b="1" dirty="0">
              <a:solidFill>
                <a:srgbClr val="FFFF00"/>
              </a:solidFill>
              <a:latin typeface="Avenir Roman" panose="02000503020000020003" pitchFamily="2" charset="0"/>
            </a:endParaRPr>
          </a:p>
          <a:p>
            <a:pPr algn="ctr">
              <a:lnSpc>
                <a:spcPct val="150000"/>
              </a:lnSpc>
            </a:pPr>
            <a:br>
              <a:rPr lang="en-GB" sz="2400" dirty="0">
                <a:solidFill>
                  <a:srgbClr val="FFFF00"/>
                </a:solidFill>
                <a:latin typeface="Avenir Roman" panose="02000503020000020003" pitchFamily="2" charset="0"/>
              </a:rPr>
            </a:br>
            <a:endParaRPr lang="en-US" sz="2400" dirty="0">
              <a:solidFill>
                <a:srgbClr val="FFFF00"/>
              </a:solidFill>
              <a:latin typeface="Avenir Roman" panose="02000503020000020003" pitchFamily="2" charset="0"/>
            </a:endParaRPr>
          </a:p>
        </p:txBody>
      </p:sp>
      <p:sp>
        <p:nvSpPr>
          <p:cNvPr id="3" name="TextBox 2">
            <a:extLst>
              <a:ext uri="{FF2B5EF4-FFF2-40B4-BE49-F238E27FC236}">
                <a16:creationId xmlns:a16="http://schemas.microsoft.com/office/drawing/2014/main" id="{B7F5EFFC-C0D8-3043-9D1C-39C8A5F54685}"/>
              </a:ext>
            </a:extLst>
          </p:cNvPr>
          <p:cNvSpPr txBox="1"/>
          <p:nvPr/>
        </p:nvSpPr>
        <p:spPr>
          <a:xfrm>
            <a:off x="3237485" y="2784975"/>
            <a:ext cx="6005384" cy="2352952"/>
          </a:xfrm>
          <a:prstGeom prst="rect">
            <a:avLst/>
          </a:prstGeom>
          <a:noFill/>
        </p:spPr>
        <p:txBody>
          <a:bodyPr wrap="square" rtlCol="0">
            <a:spAutoFit/>
          </a:bodyPr>
          <a:lstStyle/>
          <a:p>
            <a:pPr algn="ctr">
              <a:lnSpc>
                <a:spcPct val="150000"/>
              </a:lnSpc>
            </a:pPr>
            <a:r>
              <a:rPr lang="en-US" sz="2000" b="1" dirty="0">
                <a:solidFill>
                  <a:schemeClr val="bg1"/>
                </a:solidFill>
                <a:latin typeface="Avenir Roman" panose="02000503020000020003" pitchFamily="2" charset="0"/>
              </a:rPr>
              <a:t>What are the opportunities and barriers to promoting inclusive education through</a:t>
            </a:r>
            <a:r>
              <a:rPr lang="en-GB" sz="2000" b="1" dirty="0">
                <a:solidFill>
                  <a:schemeClr val="bg1"/>
                </a:solidFill>
                <a:latin typeface="Avenir Roman" panose="02000503020000020003" pitchFamily="2" charset="0"/>
              </a:rPr>
              <a:t> </a:t>
            </a:r>
            <a:r>
              <a:rPr lang="en-US" sz="2000" b="1" dirty="0">
                <a:solidFill>
                  <a:schemeClr val="bg1"/>
                </a:solidFill>
                <a:latin typeface="Avenir Roman" panose="02000503020000020003" pitchFamily="2" charset="0"/>
              </a:rPr>
              <a:t>collaborative partnerships between cultural partners and disability-led </a:t>
            </a:r>
            <a:r>
              <a:rPr lang="en-US" sz="2000" b="1" dirty="0" err="1">
                <a:solidFill>
                  <a:schemeClr val="bg1"/>
                </a:solidFill>
                <a:latin typeface="Avenir Roman" panose="02000503020000020003" pitchFamily="2" charset="0"/>
              </a:rPr>
              <a:t>organisations</a:t>
            </a:r>
            <a:r>
              <a:rPr lang="en-US" sz="2000" b="1" dirty="0">
                <a:solidFill>
                  <a:schemeClr val="bg1"/>
                </a:solidFill>
                <a:latin typeface="Avenir Roman" panose="02000503020000020003" pitchFamily="2" charset="0"/>
              </a:rPr>
              <a:t>?</a:t>
            </a:r>
            <a:br>
              <a:rPr lang="en-GB" sz="2000" dirty="0">
                <a:solidFill>
                  <a:schemeClr val="bg1"/>
                </a:solidFill>
                <a:latin typeface="Avenir Roman" panose="02000503020000020003" pitchFamily="2" charset="0"/>
              </a:rPr>
            </a:br>
            <a:endParaRPr lang="en-US" sz="2000" dirty="0">
              <a:solidFill>
                <a:schemeClr val="bg1"/>
              </a:solidFill>
            </a:endParaRPr>
          </a:p>
        </p:txBody>
      </p:sp>
      <p:sp>
        <p:nvSpPr>
          <p:cNvPr id="6" name="Content Placeholder 5">
            <a:extLst>
              <a:ext uri="{FF2B5EF4-FFF2-40B4-BE49-F238E27FC236}">
                <a16:creationId xmlns:a16="http://schemas.microsoft.com/office/drawing/2014/main" id="{1189F55F-3974-B148-A2AB-A3A9A04E987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49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a14:imgEffect>
                      <a14:sharpenSoften amount="43000"/>
                    </a14:imgEffect>
                    <a14:imgEffect>
                      <a14:colorTemperature colorTemp="7416"/>
                    </a14:imgEffect>
                    <a14:imgEffect>
                      <a14:saturation sat="155000"/>
                    </a14:imgEffect>
                    <a14:imgEffect>
                      <a14:brightnessContrast bright="-52000" contrast="1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194A-A730-2141-8F53-81E2A4FBC64A}"/>
              </a:ext>
            </a:extLst>
          </p:cNvPr>
          <p:cNvSpPr>
            <a:spLocks noGrp="1"/>
          </p:cNvSpPr>
          <p:nvPr>
            <p:ph type="title"/>
          </p:nvPr>
        </p:nvSpPr>
        <p:spPr>
          <a:xfrm>
            <a:off x="1721541" y="6877136"/>
            <a:ext cx="10515600" cy="1325563"/>
          </a:xfrm>
        </p:spPr>
        <p:txBody>
          <a:bodyPr/>
          <a:lstStyle/>
          <a:p>
            <a:endParaRPr lang="en-US" dirty="0"/>
          </a:p>
        </p:txBody>
      </p:sp>
      <p:sp>
        <p:nvSpPr>
          <p:cNvPr id="17" name="TextBox 16">
            <a:extLst>
              <a:ext uri="{FF2B5EF4-FFF2-40B4-BE49-F238E27FC236}">
                <a16:creationId xmlns:a16="http://schemas.microsoft.com/office/drawing/2014/main" id="{B949EA3D-DB4F-404C-941F-FCFE4AF8DBB3}"/>
              </a:ext>
            </a:extLst>
          </p:cNvPr>
          <p:cNvSpPr txBox="1"/>
          <p:nvPr/>
        </p:nvSpPr>
        <p:spPr>
          <a:xfrm>
            <a:off x="7093403" y="6116590"/>
            <a:ext cx="184731" cy="246221"/>
          </a:xfrm>
          <a:prstGeom prst="rect">
            <a:avLst/>
          </a:prstGeom>
          <a:noFill/>
        </p:spPr>
        <p:txBody>
          <a:bodyPr wrap="none" rtlCol="0">
            <a:spAutoFit/>
          </a:bodyPr>
          <a:lstStyle/>
          <a:p>
            <a:endParaRPr lang="en-US" sz="1000" dirty="0">
              <a:solidFill>
                <a:schemeClr val="bg1"/>
              </a:solidFill>
              <a:latin typeface="Avenir Roman" panose="02000503020000020003" pitchFamily="2" charset="0"/>
            </a:endParaRPr>
          </a:p>
        </p:txBody>
      </p:sp>
      <p:sp>
        <p:nvSpPr>
          <p:cNvPr id="18" name="Title 1">
            <a:extLst>
              <a:ext uri="{FF2B5EF4-FFF2-40B4-BE49-F238E27FC236}">
                <a16:creationId xmlns:a16="http://schemas.microsoft.com/office/drawing/2014/main" id="{C9124205-C7E6-0740-8574-DA76B6B46657}"/>
              </a:ext>
            </a:extLst>
          </p:cNvPr>
          <p:cNvSpPr txBox="1">
            <a:spLocks/>
          </p:cNvSpPr>
          <p:nvPr/>
        </p:nvSpPr>
        <p:spPr>
          <a:xfrm>
            <a:off x="3507810" y="3149193"/>
            <a:ext cx="8352343" cy="3682791"/>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50000"/>
              </a:lnSpc>
            </a:pPr>
            <a:r>
              <a:rPr lang="en-US" sz="3200" b="1" dirty="0">
                <a:solidFill>
                  <a:srgbClr val="FFFF00"/>
                </a:solidFill>
                <a:latin typeface="Avenir Roman" panose="02000503020000020003" pitchFamily="2" charset="0"/>
              </a:rPr>
              <a:t>Disability Under Siege</a:t>
            </a:r>
          </a:p>
          <a:p>
            <a:pPr algn="r">
              <a:lnSpc>
                <a:spcPct val="150000"/>
              </a:lnSpc>
            </a:pPr>
            <a:r>
              <a:rPr lang="en-US" sz="3200" b="1" dirty="0">
                <a:solidFill>
                  <a:schemeClr val="bg1"/>
                </a:solidFill>
                <a:latin typeface="Avenir Roman" panose="02000503020000020003" pitchFamily="2" charset="0"/>
              </a:rPr>
              <a:t>Cultural Practices Literature Overview,</a:t>
            </a:r>
          </a:p>
          <a:p>
            <a:pPr algn="r">
              <a:lnSpc>
                <a:spcPct val="150000"/>
              </a:lnSpc>
            </a:pPr>
            <a:r>
              <a:rPr lang="en-US" sz="3200" b="1" dirty="0">
                <a:solidFill>
                  <a:schemeClr val="bg1"/>
                </a:solidFill>
                <a:latin typeface="Avenir Roman" panose="02000503020000020003" pitchFamily="2" charset="0"/>
              </a:rPr>
              <a:t>Findings and Future Visions</a:t>
            </a:r>
          </a:p>
          <a:p>
            <a:pPr algn="r">
              <a:lnSpc>
                <a:spcPct val="150000"/>
              </a:lnSpc>
            </a:pPr>
            <a:endParaRPr lang="en-US" sz="2800" b="1" dirty="0">
              <a:solidFill>
                <a:schemeClr val="bg1"/>
              </a:solidFill>
              <a:latin typeface="Avenir Roman" panose="02000503020000020003" pitchFamily="2" charset="0"/>
            </a:endParaRPr>
          </a:p>
          <a:p>
            <a:pPr algn="r">
              <a:lnSpc>
                <a:spcPct val="150000"/>
              </a:lnSpc>
            </a:pPr>
            <a:endParaRPr lang="en-US" sz="2400" b="1" dirty="0">
              <a:solidFill>
                <a:schemeClr val="bg1"/>
              </a:solidFill>
              <a:latin typeface="Avenir Roman" panose="02000503020000020003" pitchFamily="2" charset="0"/>
            </a:endParaRPr>
          </a:p>
          <a:p>
            <a:pPr algn="r">
              <a:lnSpc>
                <a:spcPct val="150000"/>
              </a:lnSpc>
            </a:pPr>
            <a:endParaRPr lang="en-US" sz="2400" b="1" dirty="0">
              <a:solidFill>
                <a:schemeClr val="bg1"/>
              </a:solidFill>
              <a:latin typeface="Avenir Roman" panose="02000503020000020003" pitchFamily="2" charset="0"/>
            </a:endParaRPr>
          </a:p>
          <a:p>
            <a:pPr algn="r">
              <a:lnSpc>
                <a:spcPct val="150000"/>
              </a:lnSpc>
            </a:pPr>
            <a:r>
              <a:rPr lang="en-US" sz="2400" b="1" dirty="0">
                <a:solidFill>
                  <a:schemeClr val="bg1"/>
                </a:solidFill>
                <a:latin typeface="Avenir Roman" panose="02000503020000020003" pitchFamily="2" charset="0"/>
              </a:rPr>
              <a:t>March 31</a:t>
            </a:r>
            <a:r>
              <a:rPr lang="en-US" sz="2400" b="1" baseline="30000" dirty="0">
                <a:solidFill>
                  <a:schemeClr val="bg1"/>
                </a:solidFill>
                <a:latin typeface="Avenir Roman" panose="02000503020000020003" pitchFamily="2" charset="0"/>
              </a:rPr>
              <a:t>st</a:t>
            </a:r>
            <a:r>
              <a:rPr lang="en-US" sz="2400" b="1" dirty="0">
                <a:solidFill>
                  <a:schemeClr val="bg1"/>
                </a:solidFill>
                <a:latin typeface="Avenir Roman" panose="02000503020000020003" pitchFamily="2" charset="0"/>
              </a:rPr>
              <a:t> 2021</a:t>
            </a:r>
          </a:p>
          <a:p>
            <a:pPr algn="r">
              <a:lnSpc>
                <a:spcPct val="150000"/>
              </a:lnSpc>
            </a:pPr>
            <a:endParaRPr lang="en-US" sz="2400" b="1" dirty="0">
              <a:solidFill>
                <a:schemeClr val="bg1"/>
              </a:solidFill>
              <a:latin typeface="Avenir Roman" panose="02000503020000020003" pitchFamily="2" charset="0"/>
            </a:endParaRPr>
          </a:p>
          <a:p>
            <a:pPr algn="r">
              <a:lnSpc>
                <a:spcPct val="150000"/>
              </a:lnSpc>
            </a:pPr>
            <a:r>
              <a:rPr lang="en-US" sz="2400" b="1" dirty="0">
                <a:solidFill>
                  <a:schemeClr val="bg1"/>
                </a:solidFill>
                <a:latin typeface="Avenir Roman" panose="02000503020000020003" pitchFamily="2" charset="0"/>
              </a:rPr>
              <a:t>Professor Anthony Downey</a:t>
            </a:r>
          </a:p>
          <a:p>
            <a:pPr algn="r">
              <a:lnSpc>
                <a:spcPct val="150000"/>
              </a:lnSpc>
            </a:pPr>
            <a:r>
              <a:rPr lang="en-US" sz="2400" b="1" dirty="0">
                <a:solidFill>
                  <a:schemeClr val="bg1"/>
                </a:solidFill>
                <a:latin typeface="Avenir Roman" panose="02000503020000020003" pitchFamily="2" charset="0"/>
              </a:rPr>
              <a:t>Birmingham City University</a:t>
            </a:r>
            <a:endParaRPr lang="en-US" sz="2400" dirty="0">
              <a:solidFill>
                <a:schemeClr val="bg1"/>
              </a:solidFill>
              <a:latin typeface="Avenir Roman" panose="02000503020000020003" pitchFamily="2" charset="0"/>
            </a:endParaRPr>
          </a:p>
          <a:p>
            <a:pPr algn="r">
              <a:lnSpc>
                <a:spcPct val="150000"/>
              </a:lnSpc>
            </a:pPr>
            <a:endParaRPr lang="en-US" sz="2000" dirty="0">
              <a:solidFill>
                <a:srgbClr val="FFFF00"/>
              </a:solidFill>
              <a:latin typeface="Avenir Roman" panose="02000503020000020003" pitchFamily="2" charset="0"/>
            </a:endParaRPr>
          </a:p>
        </p:txBody>
      </p:sp>
      <p:sp>
        <p:nvSpPr>
          <p:cNvPr id="8" name="Content Placeholder 7">
            <a:extLst>
              <a:ext uri="{FF2B5EF4-FFF2-40B4-BE49-F238E27FC236}">
                <a16:creationId xmlns:a16="http://schemas.microsoft.com/office/drawing/2014/main" id="{E096B6AC-F2B4-EB4D-A2CC-9B7223E0CDBE}"/>
              </a:ext>
            </a:extLst>
          </p:cNvPr>
          <p:cNvSpPr>
            <a:spLocks noGrp="1"/>
          </p:cNvSpPr>
          <p:nvPr>
            <p:ph idx="1"/>
          </p:nvPr>
        </p:nvSpPr>
        <p:spPr>
          <a:xfrm>
            <a:off x="838200" y="8202699"/>
            <a:ext cx="10515600" cy="4351338"/>
          </a:xfrm>
        </p:spPr>
        <p:txBody>
          <a:bodyPr/>
          <a:lstStyle/>
          <a:p>
            <a:endParaRPr lang="en-US"/>
          </a:p>
        </p:txBody>
      </p:sp>
    </p:spTree>
    <p:extLst>
      <p:ext uri="{BB962C8B-B14F-4D97-AF65-F5344CB8AC3E}">
        <p14:creationId xmlns:p14="http://schemas.microsoft.com/office/powerpoint/2010/main" val="358780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E409-A559-544A-A526-673906114146}"/>
              </a:ext>
            </a:extLst>
          </p:cNvPr>
          <p:cNvSpPr>
            <a:spLocks noGrp="1"/>
          </p:cNvSpPr>
          <p:nvPr>
            <p:ph type="title"/>
          </p:nvPr>
        </p:nvSpPr>
        <p:spPr>
          <a:xfrm>
            <a:off x="1450372" y="5622925"/>
            <a:ext cx="10515600" cy="1325563"/>
          </a:xfrm>
        </p:spPr>
        <p:txBody>
          <a:bodyPr>
            <a:normAutofit/>
          </a:bodyPr>
          <a:lstStyle/>
          <a:p>
            <a:r>
              <a:rPr lang="en-US" sz="1400" dirty="0">
                <a:solidFill>
                  <a:schemeClr val="bg1"/>
                </a:solidFill>
              </a:rPr>
              <a:t>https://</a:t>
            </a:r>
            <a:r>
              <a:rPr lang="en-US" sz="1400" dirty="0" err="1">
                <a:solidFill>
                  <a:schemeClr val="bg1"/>
                </a:solidFill>
              </a:rPr>
              <a:t>disabilityundersiege.org</a:t>
            </a:r>
            <a:r>
              <a:rPr lang="en-US" sz="1400" dirty="0">
                <a:solidFill>
                  <a:schemeClr val="bg1"/>
                </a:solidFill>
              </a:rPr>
              <a:t>/current-research/</a:t>
            </a:r>
          </a:p>
        </p:txBody>
      </p:sp>
      <p:pic>
        <p:nvPicPr>
          <p:cNvPr id="5" name="Content Placeholder 4">
            <a:extLst>
              <a:ext uri="{FF2B5EF4-FFF2-40B4-BE49-F238E27FC236}">
                <a16:creationId xmlns:a16="http://schemas.microsoft.com/office/drawing/2014/main" id="{8C9FD8CB-09FB-334F-8002-ECE9BE6D6E1B}"/>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450372" y="1377632"/>
            <a:ext cx="9176956" cy="4245293"/>
          </a:xfrm>
        </p:spPr>
      </p:pic>
      <p:sp>
        <p:nvSpPr>
          <p:cNvPr id="6" name="Title 1">
            <a:extLst>
              <a:ext uri="{FF2B5EF4-FFF2-40B4-BE49-F238E27FC236}">
                <a16:creationId xmlns:a16="http://schemas.microsoft.com/office/drawing/2014/main" id="{490C0D3D-D3B5-F54F-AA79-99BF1484996E}"/>
              </a:ext>
            </a:extLst>
          </p:cNvPr>
          <p:cNvSpPr txBox="1">
            <a:spLocks/>
          </p:cNvSpPr>
          <p:nvPr/>
        </p:nvSpPr>
        <p:spPr>
          <a:xfrm>
            <a:off x="1450372"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a:solidFill>
                  <a:srgbClr val="FFFF00"/>
                </a:solidFill>
                <a:latin typeface="Avenir Roman" panose="02000503020000020003" pitchFamily="2" charset="0"/>
              </a:rPr>
              <a:t>Literature and Practice Review </a:t>
            </a:r>
            <a:endParaRPr lang="en-US" sz="2400" dirty="0">
              <a:solidFill>
                <a:srgbClr val="FFFF00"/>
              </a:solidFill>
              <a:latin typeface="Avenir Roman" panose="02000503020000020003" pitchFamily="2" charset="0"/>
            </a:endParaRPr>
          </a:p>
        </p:txBody>
      </p:sp>
    </p:spTree>
    <p:extLst>
      <p:ext uri="{BB962C8B-B14F-4D97-AF65-F5344CB8AC3E}">
        <p14:creationId xmlns:p14="http://schemas.microsoft.com/office/powerpoint/2010/main" val="89417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B95F3-25D1-674C-9FD4-055DB6EA3DD2}"/>
              </a:ext>
            </a:extLst>
          </p:cNvPr>
          <p:cNvSpPr>
            <a:spLocks noGrp="1"/>
          </p:cNvSpPr>
          <p:nvPr>
            <p:ph type="title"/>
          </p:nvPr>
        </p:nvSpPr>
        <p:spPr>
          <a:xfrm>
            <a:off x="1280609" y="-56247"/>
            <a:ext cx="10515600" cy="1325563"/>
          </a:xfrm>
        </p:spPr>
        <p:txBody>
          <a:bodyPr>
            <a:normAutofit/>
          </a:bodyPr>
          <a:lstStyle/>
          <a:p>
            <a:r>
              <a:rPr lang="en-GB" sz="2400" dirty="0">
                <a:solidFill>
                  <a:srgbClr val="FFFF00"/>
                </a:solidFill>
                <a:latin typeface="Avenir Roman" panose="02000503020000020003" pitchFamily="2" charset="0"/>
              </a:rPr>
              <a:t>Literature and Practice Review </a:t>
            </a:r>
            <a:endParaRPr lang="en-US" sz="2400" dirty="0">
              <a:solidFill>
                <a:srgbClr val="FFFF00"/>
              </a:solidFill>
              <a:latin typeface="Avenir Roman" panose="02000503020000020003" pitchFamily="2" charset="0"/>
            </a:endParaRPr>
          </a:p>
        </p:txBody>
      </p:sp>
      <p:sp>
        <p:nvSpPr>
          <p:cNvPr id="5" name="TextBox 4">
            <a:extLst>
              <a:ext uri="{FF2B5EF4-FFF2-40B4-BE49-F238E27FC236}">
                <a16:creationId xmlns:a16="http://schemas.microsoft.com/office/drawing/2014/main" id="{A8458E28-DBB5-BC4F-B776-CB6ED812D6C1}"/>
              </a:ext>
            </a:extLst>
          </p:cNvPr>
          <p:cNvSpPr txBox="1"/>
          <p:nvPr/>
        </p:nvSpPr>
        <p:spPr>
          <a:xfrm>
            <a:off x="1554480" y="1514475"/>
            <a:ext cx="342900" cy="1045845"/>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9CFBD1E5-4C5D-3943-A097-466E9907D20E}"/>
              </a:ext>
            </a:extLst>
          </p:cNvPr>
          <p:cNvSpPr txBox="1"/>
          <p:nvPr/>
        </p:nvSpPr>
        <p:spPr>
          <a:xfrm>
            <a:off x="950595" y="1063787"/>
            <a:ext cx="6925662" cy="2031325"/>
          </a:xfrm>
          <a:prstGeom prst="rect">
            <a:avLst/>
          </a:prstGeom>
          <a:noFill/>
        </p:spPr>
        <p:txBody>
          <a:bodyPr wrap="square" rtlCol="0">
            <a:spAutoFit/>
          </a:bodyPr>
          <a:lstStyle/>
          <a:p>
            <a:r>
              <a:rPr lang="en-GB" dirty="0">
                <a:solidFill>
                  <a:srgbClr val="FFFF00"/>
                </a:solidFill>
                <a:latin typeface="Avenir Roman" panose="02000503020000020003" pitchFamily="2" charset="0"/>
              </a:rPr>
              <a:t>       Legislation and Visibility</a:t>
            </a:r>
          </a:p>
          <a:p>
            <a:endParaRPr lang="en-GB" dirty="0">
              <a:solidFill>
                <a:schemeClr val="bg1"/>
              </a:solidFill>
              <a:latin typeface="Avenir Roman" panose="02000503020000020003" pitchFamily="2" charset="0"/>
            </a:endParaRPr>
          </a:p>
          <a:p>
            <a:pPr marL="342900" indent="-342900">
              <a:buFont typeface="+mj-lt"/>
              <a:buAutoNum type="arabicPeriod"/>
            </a:pPr>
            <a:r>
              <a:rPr lang="en-GB" dirty="0">
                <a:solidFill>
                  <a:schemeClr val="bg1"/>
                </a:solidFill>
                <a:latin typeface="Avenir Roman" panose="02000503020000020003" pitchFamily="2" charset="0"/>
              </a:rPr>
              <a:t>Absence of  Coherent and Accessible Government Policies and National Legislation</a:t>
            </a:r>
          </a:p>
          <a:p>
            <a:pPr marL="342900" indent="-342900">
              <a:buFont typeface="+mj-lt"/>
              <a:buAutoNum type="arabicPeriod"/>
            </a:pPr>
            <a:r>
              <a:rPr lang="en-GB" dirty="0">
                <a:solidFill>
                  <a:schemeClr val="bg1"/>
                </a:solidFill>
                <a:latin typeface="Avenir Roman" panose="02000503020000020003" pitchFamily="2" charset="0"/>
              </a:rPr>
              <a:t>Lack of visibility of Issues</a:t>
            </a:r>
          </a:p>
          <a:p>
            <a:pPr marL="342900" indent="-342900">
              <a:buFont typeface="+mj-lt"/>
              <a:buAutoNum type="arabicPeriod"/>
            </a:pPr>
            <a:r>
              <a:rPr lang="en-GB" dirty="0">
                <a:solidFill>
                  <a:schemeClr val="bg1"/>
                </a:solidFill>
                <a:latin typeface="Avenir Roman" panose="02000503020000020003" pitchFamily="2" charset="0"/>
              </a:rPr>
              <a:t>Widespread cultural stereotyping and social misrepresentation of disability</a:t>
            </a:r>
          </a:p>
        </p:txBody>
      </p:sp>
      <p:sp>
        <p:nvSpPr>
          <p:cNvPr id="8" name="TextBox 7">
            <a:extLst>
              <a:ext uri="{FF2B5EF4-FFF2-40B4-BE49-F238E27FC236}">
                <a16:creationId xmlns:a16="http://schemas.microsoft.com/office/drawing/2014/main" id="{54B051D8-8AF5-E843-AF7F-0E11F7B734F2}"/>
              </a:ext>
            </a:extLst>
          </p:cNvPr>
          <p:cNvSpPr txBox="1"/>
          <p:nvPr/>
        </p:nvSpPr>
        <p:spPr>
          <a:xfrm>
            <a:off x="3608660" y="3484495"/>
            <a:ext cx="6686223" cy="2862322"/>
          </a:xfrm>
          <a:prstGeom prst="rect">
            <a:avLst/>
          </a:prstGeom>
          <a:noFill/>
        </p:spPr>
        <p:txBody>
          <a:bodyPr wrap="square" rtlCol="0">
            <a:spAutoFit/>
          </a:bodyPr>
          <a:lstStyle/>
          <a:p>
            <a:r>
              <a:rPr lang="en-GB" dirty="0">
                <a:solidFill>
                  <a:srgbClr val="FFFF00"/>
                </a:solidFill>
                <a:latin typeface="Avenir Roman" panose="02000503020000020003" pitchFamily="2" charset="0"/>
              </a:rPr>
              <a:t>       Cultural Partners and Practices supporting Disability</a:t>
            </a:r>
          </a:p>
          <a:p>
            <a:endParaRPr lang="en-GB" dirty="0">
              <a:solidFill>
                <a:schemeClr val="bg1"/>
              </a:solidFill>
              <a:latin typeface="Avenir Roman" panose="02000503020000020003" pitchFamily="2" charset="0"/>
            </a:endParaRPr>
          </a:p>
          <a:p>
            <a:pPr marL="342900" indent="-342900">
              <a:buFont typeface="+mj-lt"/>
              <a:buAutoNum type="arabicPeriod"/>
            </a:pPr>
            <a:r>
              <a:rPr lang="en-US" dirty="0">
                <a:solidFill>
                  <a:schemeClr val="bg1"/>
                </a:solidFill>
                <a:latin typeface="Avenir Roman" panose="02000503020000020003" pitchFamily="2" charset="0"/>
              </a:rPr>
              <a:t>Absence of sustainable support for disability </a:t>
            </a:r>
            <a:r>
              <a:rPr lang="en-US" dirty="0" err="1">
                <a:solidFill>
                  <a:schemeClr val="bg1"/>
                </a:solidFill>
                <a:latin typeface="Avenir Roman" panose="02000503020000020003" pitchFamily="2" charset="0"/>
              </a:rPr>
              <a:t>organisations</a:t>
            </a:r>
            <a:r>
              <a:rPr lang="en-US" dirty="0">
                <a:solidFill>
                  <a:schemeClr val="bg1"/>
                </a:solidFill>
                <a:latin typeface="Avenir Roman" panose="02000503020000020003" pitchFamily="2" charset="0"/>
              </a:rPr>
              <a:t> to engage with art institutions (and vice versa)</a:t>
            </a:r>
          </a:p>
          <a:p>
            <a:pPr marL="342900" indent="-342900">
              <a:buFont typeface="+mj-lt"/>
              <a:buAutoNum type="arabicPeriod"/>
            </a:pPr>
            <a:r>
              <a:rPr lang="en-GB" dirty="0">
                <a:solidFill>
                  <a:schemeClr val="bg1"/>
                </a:solidFill>
                <a:latin typeface="Avenir Roman" panose="02000503020000020003" pitchFamily="2" charset="0"/>
              </a:rPr>
              <a:t>No roadmaps for sustainable Practices and Partnerships</a:t>
            </a:r>
          </a:p>
          <a:p>
            <a:pPr marL="342900" indent="-342900">
              <a:buFont typeface="+mj-lt"/>
              <a:buAutoNum type="arabicPeriod"/>
            </a:pPr>
            <a:r>
              <a:rPr lang="en-US" dirty="0">
                <a:solidFill>
                  <a:schemeClr val="bg1"/>
                </a:solidFill>
                <a:latin typeface="Avenir Roman" panose="02000503020000020003" pitchFamily="2" charset="0"/>
              </a:rPr>
              <a:t>Lack of evaluative impact studies and processes for considering the productive relationship between art and disability practices</a:t>
            </a:r>
          </a:p>
          <a:p>
            <a:pPr marL="342900" indent="-342900">
              <a:buFont typeface="+mj-lt"/>
              <a:buAutoNum type="arabicPeriod"/>
            </a:pPr>
            <a:endParaRPr lang="en-GB" dirty="0">
              <a:solidFill>
                <a:schemeClr val="bg1"/>
              </a:solidFill>
              <a:latin typeface="Avenir Roman" panose="02000503020000020003" pitchFamily="2" charset="0"/>
            </a:endParaRPr>
          </a:p>
          <a:p>
            <a:endParaRPr lang="en-US" dirty="0">
              <a:latin typeface="Avenir Roman" panose="02000503020000020003" pitchFamily="2" charset="0"/>
            </a:endParaRPr>
          </a:p>
        </p:txBody>
      </p:sp>
      <p:sp>
        <p:nvSpPr>
          <p:cNvPr id="11" name="Content Placeholder 10">
            <a:extLst>
              <a:ext uri="{FF2B5EF4-FFF2-40B4-BE49-F238E27FC236}">
                <a16:creationId xmlns:a16="http://schemas.microsoft.com/office/drawing/2014/main" id="{856071C2-6908-AD46-A871-57F2B6A6CFCF}"/>
              </a:ext>
            </a:extLst>
          </p:cNvPr>
          <p:cNvSpPr>
            <a:spLocks noGrp="1"/>
          </p:cNvSpPr>
          <p:nvPr>
            <p:ph idx="1"/>
          </p:nvPr>
        </p:nvSpPr>
        <p:spPr>
          <a:xfrm>
            <a:off x="425245" y="6643866"/>
            <a:ext cx="10515600" cy="4351338"/>
          </a:xfrm>
        </p:spPr>
        <p:txBody>
          <a:bodyPr>
            <a:normAutofit/>
          </a:bodyPr>
          <a:lstStyle/>
          <a:p>
            <a:endParaRPr lang="en-US" sz="1600" dirty="0"/>
          </a:p>
        </p:txBody>
      </p:sp>
    </p:spTree>
    <p:extLst>
      <p:ext uri="{BB962C8B-B14F-4D97-AF65-F5344CB8AC3E}">
        <p14:creationId xmlns:p14="http://schemas.microsoft.com/office/powerpoint/2010/main" val="20395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1" nodeType="clickEffect">
                                  <p:stCondLst>
                                    <p:cond delay="0"/>
                                  </p:stCondLst>
                                  <p:childTnLst>
                                    <p:animMotion origin="layout" path="M 8.33333E-7 -7.40741E-7 L 0.21992 0.00486 " pathEditMode="relative" rAng="0" ptsTypes="AA">
                                      <p:cBhvr>
                                        <p:cTn id="23" dur="2000" fill="hold"/>
                                        <p:tgtEl>
                                          <p:spTgt spid="7"/>
                                        </p:tgtEl>
                                        <p:attrNameLst>
                                          <p:attrName>ppt_x</p:attrName>
                                          <p:attrName>ppt_y</p:attrName>
                                        </p:attrNameLst>
                                      </p:cBhvr>
                                      <p:rCtr x="10990"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7" grpId="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194A-A730-2141-8F53-81E2A4FBC64A}"/>
              </a:ext>
            </a:extLst>
          </p:cNvPr>
          <p:cNvSpPr>
            <a:spLocks noGrp="1"/>
          </p:cNvSpPr>
          <p:nvPr>
            <p:ph type="title"/>
          </p:nvPr>
        </p:nvSpPr>
        <p:spPr>
          <a:xfrm>
            <a:off x="1721541" y="6877136"/>
            <a:ext cx="10515600" cy="1325563"/>
          </a:xfrm>
        </p:spPr>
        <p:txBody>
          <a:bodyPr/>
          <a:lstStyle/>
          <a:p>
            <a:endParaRPr lang="en-US" dirty="0"/>
          </a:p>
        </p:txBody>
      </p:sp>
      <p:sp>
        <p:nvSpPr>
          <p:cNvPr id="17" name="TextBox 16">
            <a:extLst>
              <a:ext uri="{FF2B5EF4-FFF2-40B4-BE49-F238E27FC236}">
                <a16:creationId xmlns:a16="http://schemas.microsoft.com/office/drawing/2014/main" id="{B949EA3D-DB4F-404C-941F-FCFE4AF8DBB3}"/>
              </a:ext>
            </a:extLst>
          </p:cNvPr>
          <p:cNvSpPr txBox="1"/>
          <p:nvPr/>
        </p:nvSpPr>
        <p:spPr>
          <a:xfrm>
            <a:off x="7093403" y="6116590"/>
            <a:ext cx="184731" cy="246221"/>
          </a:xfrm>
          <a:prstGeom prst="rect">
            <a:avLst/>
          </a:prstGeom>
          <a:noFill/>
        </p:spPr>
        <p:txBody>
          <a:bodyPr wrap="none" rtlCol="0">
            <a:spAutoFit/>
          </a:bodyPr>
          <a:lstStyle/>
          <a:p>
            <a:endParaRPr lang="en-US" sz="1000" dirty="0">
              <a:solidFill>
                <a:schemeClr val="bg1"/>
              </a:solidFill>
              <a:latin typeface="Avenir Roman" panose="02000503020000020003" pitchFamily="2" charset="0"/>
            </a:endParaRPr>
          </a:p>
        </p:txBody>
      </p:sp>
      <p:sp>
        <p:nvSpPr>
          <p:cNvPr id="20" name="TextBox 19">
            <a:extLst>
              <a:ext uri="{FF2B5EF4-FFF2-40B4-BE49-F238E27FC236}">
                <a16:creationId xmlns:a16="http://schemas.microsoft.com/office/drawing/2014/main" id="{4CA697F8-3FE4-7E48-9C1E-64F5E235F097}"/>
              </a:ext>
            </a:extLst>
          </p:cNvPr>
          <p:cNvSpPr txBox="1"/>
          <p:nvPr/>
        </p:nvSpPr>
        <p:spPr>
          <a:xfrm>
            <a:off x="676510" y="313226"/>
            <a:ext cx="3991231" cy="400110"/>
          </a:xfrm>
          <a:prstGeom prst="rect">
            <a:avLst/>
          </a:prstGeom>
          <a:noFill/>
        </p:spPr>
        <p:txBody>
          <a:bodyPr wrap="square" rtlCol="0">
            <a:spAutoFit/>
          </a:bodyPr>
          <a:lstStyle/>
          <a:p>
            <a:r>
              <a:rPr lang="en-US" sz="2000" b="1" dirty="0">
                <a:solidFill>
                  <a:schemeClr val="bg1"/>
                </a:solidFill>
                <a:latin typeface="Avenir Roman" panose="02000503020000020003" pitchFamily="2" charset="0"/>
              </a:rPr>
              <a:t>01 Legislation and Provision</a:t>
            </a:r>
            <a:endParaRPr lang="en-US" sz="2000" dirty="0">
              <a:solidFill>
                <a:schemeClr val="bg1"/>
              </a:solidFill>
              <a:latin typeface="Avenir Roman" panose="02000503020000020003" pitchFamily="2" charset="0"/>
            </a:endParaRPr>
          </a:p>
        </p:txBody>
      </p:sp>
      <p:sp>
        <p:nvSpPr>
          <p:cNvPr id="21" name="TextBox 20">
            <a:extLst>
              <a:ext uri="{FF2B5EF4-FFF2-40B4-BE49-F238E27FC236}">
                <a16:creationId xmlns:a16="http://schemas.microsoft.com/office/drawing/2014/main" id="{B8D986E2-FB26-D44F-8096-3CFE1B5F6BD3}"/>
              </a:ext>
            </a:extLst>
          </p:cNvPr>
          <p:cNvSpPr txBox="1"/>
          <p:nvPr/>
        </p:nvSpPr>
        <p:spPr>
          <a:xfrm>
            <a:off x="4667741" y="1854369"/>
            <a:ext cx="3380040" cy="707886"/>
          </a:xfrm>
          <a:prstGeom prst="rect">
            <a:avLst/>
          </a:prstGeom>
          <a:noFill/>
        </p:spPr>
        <p:txBody>
          <a:bodyPr wrap="square" rtlCol="0">
            <a:spAutoFit/>
          </a:bodyPr>
          <a:lstStyle/>
          <a:p>
            <a:r>
              <a:rPr lang="en-US" sz="2000" b="1" dirty="0">
                <a:solidFill>
                  <a:schemeClr val="bg1"/>
                </a:solidFill>
                <a:latin typeface="Avenir Roman" panose="02000503020000020003" pitchFamily="2" charset="0"/>
              </a:rPr>
              <a:t>02 Education, Cultural Networks and Disability</a:t>
            </a:r>
            <a:endParaRPr lang="en-US" sz="2000" dirty="0">
              <a:solidFill>
                <a:schemeClr val="bg1"/>
              </a:solidFill>
              <a:latin typeface="Avenir Roman" panose="02000503020000020003" pitchFamily="2" charset="0"/>
            </a:endParaRPr>
          </a:p>
        </p:txBody>
      </p:sp>
      <p:sp>
        <p:nvSpPr>
          <p:cNvPr id="22" name="TextBox 21">
            <a:extLst>
              <a:ext uri="{FF2B5EF4-FFF2-40B4-BE49-F238E27FC236}">
                <a16:creationId xmlns:a16="http://schemas.microsoft.com/office/drawing/2014/main" id="{5E3AC3B1-7FBA-9447-B99A-61330280ED8B}"/>
              </a:ext>
            </a:extLst>
          </p:cNvPr>
          <p:cNvSpPr txBox="1"/>
          <p:nvPr/>
        </p:nvSpPr>
        <p:spPr>
          <a:xfrm>
            <a:off x="8114136" y="3748316"/>
            <a:ext cx="3820297" cy="1015663"/>
          </a:xfrm>
          <a:prstGeom prst="rect">
            <a:avLst/>
          </a:prstGeom>
          <a:noFill/>
        </p:spPr>
        <p:txBody>
          <a:bodyPr wrap="square" rtlCol="0">
            <a:spAutoFit/>
          </a:bodyPr>
          <a:lstStyle/>
          <a:p>
            <a:pPr lvl="0"/>
            <a:r>
              <a:rPr lang="en-US" sz="2000" b="1" dirty="0">
                <a:solidFill>
                  <a:schemeClr val="bg1"/>
                </a:solidFill>
                <a:latin typeface="Avenir Roman" panose="02000503020000020003" pitchFamily="2" charset="0"/>
              </a:rPr>
              <a:t>03 Effecting Inclusion Policy and Monitoring Progress</a:t>
            </a:r>
          </a:p>
          <a:p>
            <a:pPr lvl="0"/>
            <a:endParaRPr lang="en-US" sz="2000" dirty="0">
              <a:solidFill>
                <a:schemeClr val="bg1"/>
              </a:solidFill>
              <a:latin typeface="Avenir Roman" panose="02000503020000020003" pitchFamily="2" charset="0"/>
            </a:endParaRPr>
          </a:p>
        </p:txBody>
      </p:sp>
      <p:sp>
        <p:nvSpPr>
          <p:cNvPr id="4" name="Content Placeholder 3">
            <a:extLst>
              <a:ext uri="{FF2B5EF4-FFF2-40B4-BE49-F238E27FC236}">
                <a16:creationId xmlns:a16="http://schemas.microsoft.com/office/drawing/2014/main" id="{F0F33845-DD7B-4F46-82A2-C71FBF6D0220}"/>
              </a:ext>
            </a:extLst>
          </p:cNvPr>
          <p:cNvSpPr>
            <a:spLocks noGrp="1"/>
          </p:cNvSpPr>
          <p:nvPr>
            <p:ph idx="1"/>
          </p:nvPr>
        </p:nvSpPr>
        <p:spPr>
          <a:xfrm>
            <a:off x="775364" y="6362811"/>
            <a:ext cx="10515600" cy="4351338"/>
          </a:xfrm>
        </p:spPr>
        <p:txBody>
          <a:bodyPr/>
          <a:lstStyle/>
          <a:p>
            <a:endParaRPr lang="en-US" dirty="0"/>
          </a:p>
        </p:txBody>
      </p:sp>
      <p:sp>
        <p:nvSpPr>
          <p:cNvPr id="3" name="Rectangle 2">
            <a:extLst>
              <a:ext uri="{FF2B5EF4-FFF2-40B4-BE49-F238E27FC236}">
                <a16:creationId xmlns:a16="http://schemas.microsoft.com/office/drawing/2014/main" id="{EC163D0E-54D9-A44F-B486-3DEB5A52F34A}"/>
              </a:ext>
            </a:extLst>
          </p:cNvPr>
          <p:cNvSpPr/>
          <p:nvPr/>
        </p:nvSpPr>
        <p:spPr>
          <a:xfrm>
            <a:off x="4179504" y="196314"/>
            <a:ext cx="4381225" cy="6423660"/>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0E80E471-8C11-3140-8027-BCA0F036CF0A}"/>
              </a:ext>
            </a:extLst>
          </p:cNvPr>
          <p:cNvSpPr txBox="1">
            <a:spLocks/>
          </p:cNvSpPr>
          <p:nvPr/>
        </p:nvSpPr>
        <p:spPr>
          <a:xfrm>
            <a:off x="4364023" y="4545222"/>
            <a:ext cx="3987476" cy="3142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GB" sz="2000" dirty="0">
                <a:solidFill>
                  <a:srgbClr val="FFFF00"/>
                </a:solidFill>
                <a:latin typeface="Avenir Roman" panose="02000503020000020003" pitchFamily="2" charset="0"/>
              </a:rPr>
              <a:t>Culture as a means to develop public understanding of disability in contexts of conflict and crisis </a:t>
            </a:r>
          </a:p>
          <a:p>
            <a:pPr marL="0" indent="0">
              <a:lnSpc>
                <a:spcPct val="150000"/>
              </a:lnSpc>
              <a:buNone/>
            </a:pPr>
            <a:endParaRPr lang="en-GB" sz="2000" dirty="0">
              <a:solidFill>
                <a:schemeClr val="bg1"/>
              </a:solidFill>
              <a:latin typeface="Avenir Roman" panose="02000503020000020003" pitchFamily="2" charset="0"/>
            </a:endParaRPr>
          </a:p>
          <a:p>
            <a:pPr marL="0" indent="0">
              <a:lnSpc>
                <a:spcPct val="150000"/>
              </a:lnSpc>
              <a:buFont typeface="Arial" panose="020B0604020202020204" pitchFamily="34" charset="0"/>
              <a:buNone/>
            </a:pPr>
            <a:endParaRPr lang="en-GB" sz="2000" dirty="0">
              <a:solidFill>
                <a:schemeClr val="bg1"/>
              </a:solidFill>
              <a:latin typeface="Avenir Roman" panose="02000503020000020003" pitchFamily="2" charset="0"/>
            </a:endParaRPr>
          </a:p>
          <a:p>
            <a:pPr>
              <a:lnSpc>
                <a:spcPct val="150000"/>
              </a:lnSpc>
            </a:pPr>
            <a:endParaRPr lang="en-GB" sz="2000" dirty="0">
              <a:solidFill>
                <a:schemeClr val="bg1"/>
              </a:solidFill>
              <a:latin typeface="Avenir Roman" panose="02000503020000020003" pitchFamily="2" charset="0"/>
            </a:endParaRPr>
          </a:p>
        </p:txBody>
      </p:sp>
      <p:sp>
        <p:nvSpPr>
          <p:cNvPr id="5" name="TextBox 4">
            <a:extLst>
              <a:ext uri="{FF2B5EF4-FFF2-40B4-BE49-F238E27FC236}">
                <a16:creationId xmlns:a16="http://schemas.microsoft.com/office/drawing/2014/main" id="{B43CDF93-ADD2-C846-9895-EB41AF28A115}"/>
              </a:ext>
            </a:extLst>
          </p:cNvPr>
          <p:cNvSpPr txBox="1"/>
          <p:nvPr/>
        </p:nvSpPr>
        <p:spPr>
          <a:xfrm>
            <a:off x="4614359" y="4545222"/>
            <a:ext cx="3768310" cy="1899046"/>
          </a:xfrm>
          <a:prstGeom prst="rect">
            <a:avLst/>
          </a:prstGeom>
          <a:noFill/>
        </p:spPr>
        <p:txBody>
          <a:bodyPr wrap="square" rtlCol="0">
            <a:spAutoFit/>
          </a:bodyPr>
          <a:lstStyle/>
          <a:p>
            <a:pPr algn="ctr">
              <a:lnSpc>
                <a:spcPct val="150000"/>
              </a:lnSpc>
            </a:pPr>
            <a:r>
              <a:rPr lang="en-US" sz="2000" dirty="0">
                <a:solidFill>
                  <a:srgbClr val="FFFF00"/>
                </a:solidFill>
                <a:latin typeface="Avenir Roman" panose="02000503020000020003" pitchFamily="2" charset="0"/>
              </a:rPr>
              <a:t>Support research and evidence building to highlight priorities around disability inclusion in education </a:t>
            </a:r>
          </a:p>
        </p:txBody>
      </p:sp>
      <p:sp>
        <p:nvSpPr>
          <p:cNvPr id="6" name="TextBox 5">
            <a:extLst>
              <a:ext uri="{FF2B5EF4-FFF2-40B4-BE49-F238E27FC236}">
                <a16:creationId xmlns:a16="http://schemas.microsoft.com/office/drawing/2014/main" id="{94F84A1C-F4E0-1F41-859F-A7A26EDC2AA4}"/>
              </a:ext>
            </a:extLst>
          </p:cNvPr>
          <p:cNvSpPr txBox="1"/>
          <p:nvPr/>
        </p:nvSpPr>
        <p:spPr>
          <a:xfrm>
            <a:off x="4241842" y="4559613"/>
            <a:ext cx="4256547" cy="1437381"/>
          </a:xfrm>
          <a:prstGeom prst="rect">
            <a:avLst/>
          </a:prstGeom>
          <a:noFill/>
        </p:spPr>
        <p:txBody>
          <a:bodyPr wrap="square" rtlCol="0">
            <a:spAutoFit/>
          </a:bodyPr>
          <a:lstStyle/>
          <a:p>
            <a:pPr algn="ctr">
              <a:lnSpc>
                <a:spcPct val="150000"/>
              </a:lnSpc>
            </a:pPr>
            <a:r>
              <a:rPr lang="en-US" sz="2000" dirty="0">
                <a:solidFill>
                  <a:srgbClr val="FFFF00"/>
                </a:solidFill>
                <a:latin typeface="Avenir Roman" panose="02000503020000020003" pitchFamily="2" charset="0"/>
              </a:rPr>
              <a:t>Cultural Institutions as spaces for producing inclusive, community based projects</a:t>
            </a:r>
          </a:p>
        </p:txBody>
      </p:sp>
      <p:sp>
        <p:nvSpPr>
          <p:cNvPr id="7" name="TextBox 6">
            <a:extLst>
              <a:ext uri="{FF2B5EF4-FFF2-40B4-BE49-F238E27FC236}">
                <a16:creationId xmlns:a16="http://schemas.microsoft.com/office/drawing/2014/main" id="{554A3692-E48E-C440-9600-FB360810D240}"/>
              </a:ext>
            </a:extLst>
          </p:cNvPr>
          <p:cNvSpPr txBox="1"/>
          <p:nvPr/>
        </p:nvSpPr>
        <p:spPr>
          <a:xfrm>
            <a:off x="4593164" y="4553219"/>
            <a:ext cx="3349633" cy="1897186"/>
          </a:xfrm>
          <a:prstGeom prst="rect">
            <a:avLst/>
          </a:prstGeom>
          <a:noFill/>
        </p:spPr>
        <p:txBody>
          <a:bodyPr wrap="square" rtlCol="0">
            <a:spAutoFit/>
          </a:bodyPr>
          <a:lstStyle/>
          <a:p>
            <a:pPr algn="ctr">
              <a:lnSpc>
                <a:spcPct val="150000"/>
              </a:lnSpc>
            </a:pPr>
            <a:r>
              <a:rPr lang="en-US" sz="2000" dirty="0">
                <a:solidFill>
                  <a:srgbClr val="FFFF00"/>
                </a:solidFill>
                <a:latin typeface="Avenir Roman" panose="02000503020000020003" pitchFamily="2" charset="0"/>
              </a:rPr>
              <a:t>Cultural practice as  a means to generate immersive spaces for co-production of projects</a:t>
            </a:r>
            <a:endParaRPr lang="en-US" sz="2000" dirty="0"/>
          </a:p>
        </p:txBody>
      </p:sp>
      <p:sp>
        <p:nvSpPr>
          <p:cNvPr id="13" name="TextBox 12">
            <a:extLst>
              <a:ext uri="{FF2B5EF4-FFF2-40B4-BE49-F238E27FC236}">
                <a16:creationId xmlns:a16="http://schemas.microsoft.com/office/drawing/2014/main" id="{E64872CB-E1B3-A644-9579-271DECF353B3}"/>
              </a:ext>
            </a:extLst>
          </p:cNvPr>
          <p:cNvSpPr txBox="1"/>
          <p:nvPr/>
        </p:nvSpPr>
        <p:spPr>
          <a:xfrm>
            <a:off x="4866727" y="4686204"/>
            <a:ext cx="3090679" cy="1631216"/>
          </a:xfrm>
          <a:prstGeom prst="rect">
            <a:avLst/>
          </a:prstGeom>
          <a:noFill/>
        </p:spPr>
        <p:txBody>
          <a:bodyPr wrap="square" rtlCol="0">
            <a:spAutoFit/>
          </a:bodyPr>
          <a:lstStyle/>
          <a:p>
            <a:pPr algn="ctr"/>
            <a:r>
              <a:rPr lang="en-US" sz="2000" dirty="0">
                <a:solidFill>
                  <a:srgbClr val="FFFF00"/>
                </a:solidFill>
                <a:latin typeface="Avenir Roman" panose="02000503020000020003" pitchFamily="2" charset="0"/>
              </a:rPr>
              <a:t> enhance local, regional and international capacity to address issues of access, quality and participation</a:t>
            </a:r>
          </a:p>
        </p:txBody>
      </p:sp>
      <p:sp>
        <p:nvSpPr>
          <p:cNvPr id="14" name="TextBox 13">
            <a:extLst>
              <a:ext uri="{FF2B5EF4-FFF2-40B4-BE49-F238E27FC236}">
                <a16:creationId xmlns:a16="http://schemas.microsoft.com/office/drawing/2014/main" id="{B7214B96-817A-A541-836E-6AEA6D6B7001}"/>
              </a:ext>
            </a:extLst>
          </p:cNvPr>
          <p:cNvSpPr txBox="1"/>
          <p:nvPr/>
        </p:nvSpPr>
        <p:spPr>
          <a:xfrm>
            <a:off x="4667741" y="1856727"/>
            <a:ext cx="3380040" cy="707886"/>
          </a:xfrm>
          <a:prstGeom prst="rect">
            <a:avLst/>
          </a:prstGeom>
          <a:noFill/>
        </p:spPr>
        <p:txBody>
          <a:bodyPr wrap="square" rtlCol="0">
            <a:spAutoFit/>
          </a:bodyPr>
          <a:lstStyle/>
          <a:p>
            <a:r>
              <a:rPr lang="en-US" sz="2000" b="1" dirty="0">
                <a:solidFill>
                  <a:srgbClr val="FFFF00"/>
                </a:solidFill>
                <a:latin typeface="Avenir Roman" panose="02000503020000020003" pitchFamily="2" charset="0"/>
              </a:rPr>
              <a:t>02 Education, Cultural Networks and Disability</a:t>
            </a:r>
            <a:endParaRPr lang="en-US" sz="2000" dirty="0">
              <a:solidFill>
                <a:srgbClr val="FFFF00"/>
              </a:solidFill>
              <a:latin typeface="Avenir Roman" panose="02000503020000020003" pitchFamily="2" charset="0"/>
            </a:endParaRPr>
          </a:p>
        </p:txBody>
      </p:sp>
    </p:spTree>
    <p:extLst>
      <p:ext uri="{BB962C8B-B14F-4D97-AF65-F5344CB8AC3E}">
        <p14:creationId xmlns:p14="http://schemas.microsoft.com/office/powerpoint/2010/main" val="132211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grpId="1" nodeType="clickEffect">
                                  <p:stCondLst>
                                    <p:cond delay="0"/>
                                  </p:stCondLst>
                                  <p:childTnLst>
                                    <p:animMotion origin="layout" path="M -6.25E-7 1.48148E-6 L 0.32721 1.48148E-6 " pathEditMode="relative" rAng="0" ptsTypes="AA">
                                      <p:cBhvr>
                                        <p:cTn id="24" dur="2000" fill="hold"/>
                                        <p:tgtEl>
                                          <p:spTgt spid="20"/>
                                        </p:tgtEl>
                                        <p:attrNameLst>
                                          <p:attrName>ppt_x</p:attrName>
                                          <p:attrName>ppt_y</p:attrName>
                                        </p:attrNameLst>
                                      </p:cBhvr>
                                      <p:rCtr x="16354" y="0"/>
                                    </p:animMotion>
                                  </p:childTnLst>
                                </p:cTn>
                              </p:par>
                              <p:par>
                                <p:cTn id="25" presetID="0" presetClass="path" presetSubtype="0" accel="50000" decel="50000" fill="hold" grpId="1" nodeType="withEffect">
                                  <p:stCondLst>
                                    <p:cond delay="0"/>
                                  </p:stCondLst>
                                  <p:childTnLst>
                                    <p:animMotion origin="layout" path="M -0.0254 0.00371 L -0.2892 0.00371 " pathEditMode="relative" rAng="0" ptsTypes="AA">
                                      <p:cBhvr>
                                        <p:cTn id="26" dur="2000" fill="hold"/>
                                        <p:tgtEl>
                                          <p:spTgt spid="22"/>
                                        </p:tgtEl>
                                        <p:attrNameLst>
                                          <p:attrName>ppt_x</p:attrName>
                                          <p:attrName>ppt_y</p:attrName>
                                        </p:attrNameLst>
                                      </p:cBhvr>
                                      <p:rCtr x="-13190" y="0"/>
                                    </p:animMotion>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1"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wipe(down)">
                                      <p:cBhvr>
                                        <p:cTn id="50" dur="500"/>
                                        <p:tgtEl>
                                          <p:spTgt spid="9">
                                            <p:txEl>
                                              <p:pRg st="0" end="0"/>
                                            </p:txEl>
                                          </p:spTgt>
                                        </p:tgtEl>
                                      </p:cBhvr>
                                    </p:animEffect>
                                  </p:childTnLst>
                                  <p:subTnLst>
                                    <p:set>
                                      <p:cBhvr override="childStyle">
                                        <p:cTn dur="1" fill="hold" display="0" masterRel="nextClick" afterEffect="1"/>
                                        <p:tgtEl>
                                          <p:spTgt spid="9">
                                            <p:txEl>
                                              <p:pRg st="0" end="0"/>
                                            </p:txEl>
                                          </p:spTgt>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3">
                                            <p:txEl>
                                              <p:pRg st="0" end="0"/>
                                            </p:txEl>
                                          </p:spTgt>
                                        </p:tgtEl>
                                        <p:attrNameLst>
                                          <p:attrName>style.visibility</p:attrName>
                                        </p:attrNameLst>
                                      </p:cBhvr>
                                      <p:to>
                                        <p:strVal val="visible"/>
                                      </p:to>
                                    </p:set>
                                    <p:animEffect transition="in" filter="wipe(down)">
                                      <p:cBhvr>
                                        <p:cTn id="6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2" grpId="0"/>
      <p:bldP spid="22" grpId="1"/>
      <p:bldP spid="3" grpId="0" animBg="1"/>
      <p:bldP spid="5" grpId="0"/>
      <p:bldP spid="6" grpId="0"/>
      <p:bldP spid="7" grpId="0"/>
      <p:bldP spid="13" grpId="0" build="allAtOnce"/>
      <p:bldP spid="1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FE14584-05C0-461D-A340-DEEB001A7D8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728040" y="594989"/>
            <a:ext cx="6898699" cy="3617248"/>
          </a:xfrm>
        </p:spPr>
      </p:pic>
      <p:sp>
        <p:nvSpPr>
          <p:cNvPr id="3" name="TextBox 2">
            <a:extLst>
              <a:ext uri="{FF2B5EF4-FFF2-40B4-BE49-F238E27FC236}">
                <a16:creationId xmlns:a16="http://schemas.microsoft.com/office/drawing/2014/main" id="{4C75C0C4-ABA0-4E44-AC8B-2F15ED863108}"/>
              </a:ext>
            </a:extLst>
          </p:cNvPr>
          <p:cNvSpPr txBox="1"/>
          <p:nvPr/>
        </p:nvSpPr>
        <p:spPr>
          <a:xfrm>
            <a:off x="619360" y="743318"/>
            <a:ext cx="3380040" cy="707886"/>
          </a:xfrm>
          <a:prstGeom prst="rect">
            <a:avLst/>
          </a:prstGeom>
          <a:noFill/>
        </p:spPr>
        <p:txBody>
          <a:bodyPr wrap="square" rtlCol="0">
            <a:spAutoFit/>
          </a:bodyPr>
          <a:lstStyle/>
          <a:p>
            <a:r>
              <a:rPr lang="en-US" sz="2000" b="1" dirty="0">
                <a:solidFill>
                  <a:schemeClr val="bg1"/>
                </a:solidFill>
                <a:latin typeface="Avenir Roman" panose="02000503020000020003" pitchFamily="2" charset="0"/>
              </a:rPr>
              <a:t>Art Practices, Inclusion, Visibility, and Disability</a:t>
            </a:r>
            <a:endParaRPr lang="en-US" sz="2000" dirty="0">
              <a:solidFill>
                <a:schemeClr val="bg1"/>
              </a:solidFill>
              <a:latin typeface="Avenir Roman" panose="02000503020000020003" pitchFamily="2" charset="0"/>
            </a:endParaRPr>
          </a:p>
        </p:txBody>
      </p:sp>
      <p:sp>
        <p:nvSpPr>
          <p:cNvPr id="2" name="TextBox 1">
            <a:extLst>
              <a:ext uri="{FF2B5EF4-FFF2-40B4-BE49-F238E27FC236}">
                <a16:creationId xmlns:a16="http://schemas.microsoft.com/office/drawing/2014/main" id="{BE4C2D15-332E-0547-9D68-AA5BC11241E7}"/>
              </a:ext>
            </a:extLst>
          </p:cNvPr>
          <p:cNvSpPr txBox="1"/>
          <p:nvPr/>
        </p:nvSpPr>
        <p:spPr>
          <a:xfrm>
            <a:off x="5001206" y="5224233"/>
            <a:ext cx="6625532" cy="1477328"/>
          </a:xfrm>
          <a:prstGeom prst="rect">
            <a:avLst/>
          </a:prstGeom>
          <a:noFill/>
        </p:spPr>
        <p:txBody>
          <a:bodyPr wrap="none" rtlCol="0">
            <a:spAutoFit/>
          </a:bodyPr>
          <a:lstStyle/>
          <a:p>
            <a:pPr algn="r"/>
            <a:r>
              <a:rPr lang="en-US" dirty="0">
                <a:solidFill>
                  <a:schemeClr val="bg1"/>
                </a:solidFill>
                <a:latin typeface="Avenir Roman" panose="02000503020000020003" pitchFamily="2" charset="0"/>
              </a:rPr>
              <a:t>Institution: Al Amal (Hope Institute) – Artist: </a:t>
            </a:r>
            <a:r>
              <a:rPr lang="en-US" dirty="0" err="1">
                <a:solidFill>
                  <a:schemeClr val="bg1"/>
                </a:solidFill>
                <a:latin typeface="Avenir Roman" panose="02000503020000020003" pitchFamily="2" charset="0"/>
              </a:rPr>
              <a:t>Mounira</a:t>
            </a:r>
            <a:r>
              <a:rPr lang="en-US" dirty="0">
                <a:solidFill>
                  <a:schemeClr val="bg1"/>
                </a:solidFill>
                <a:latin typeface="Avenir Roman" panose="02000503020000020003" pitchFamily="2" charset="0"/>
              </a:rPr>
              <a:t> Al </a:t>
            </a:r>
            <a:r>
              <a:rPr lang="en-US" dirty="0" err="1">
                <a:solidFill>
                  <a:schemeClr val="bg1"/>
                </a:solidFill>
                <a:latin typeface="Avenir Roman" panose="02000503020000020003" pitchFamily="2" charset="0"/>
              </a:rPr>
              <a:t>Solh</a:t>
            </a:r>
            <a:r>
              <a:rPr lang="en-US" dirty="0">
                <a:solidFill>
                  <a:schemeClr val="bg1"/>
                </a:solidFill>
                <a:latin typeface="Avenir Roman" panose="02000503020000020003" pitchFamily="2" charset="0"/>
              </a:rPr>
              <a:t> </a:t>
            </a:r>
            <a:br>
              <a:rPr lang="en-US" dirty="0">
                <a:solidFill>
                  <a:schemeClr val="bg1"/>
                </a:solidFill>
                <a:latin typeface="Avenir Roman" panose="02000503020000020003" pitchFamily="2" charset="0"/>
              </a:rPr>
            </a:br>
            <a:r>
              <a:rPr lang="en-US" dirty="0">
                <a:solidFill>
                  <a:schemeClr val="bg1"/>
                </a:solidFill>
                <a:latin typeface="Avenir Roman" panose="02000503020000020003" pitchFamily="2" charset="0"/>
              </a:rPr>
              <a:t>Project</a:t>
            </a:r>
            <a:br>
              <a:rPr lang="en-US" dirty="0">
                <a:solidFill>
                  <a:schemeClr val="bg1"/>
                </a:solidFill>
                <a:latin typeface="Avenir Roman" panose="02000503020000020003" pitchFamily="2" charset="0"/>
              </a:rPr>
            </a:br>
            <a:r>
              <a:rPr lang="en-US" dirty="0">
                <a:solidFill>
                  <a:schemeClr val="bg1"/>
                </a:solidFill>
                <a:latin typeface="Avenir Roman" panose="02000503020000020003" pitchFamily="2" charset="0"/>
              </a:rPr>
              <a:t>Location: </a:t>
            </a:r>
            <a:r>
              <a:rPr lang="en-US" dirty="0" err="1">
                <a:solidFill>
                  <a:schemeClr val="bg1"/>
                </a:solidFill>
                <a:latin typeface="Avenir Roman" panose="02000503020000020003" pitchFamily="2" charset="0"/>
              </a:rPr>
              <a:t>Broummana</a:t>
            </a:r>
            <a:r>
              <a:rPr lang="en-US" dirty="0">
                <a:solidFill>
                  <a:schemeClr val="bg1"/>
                </a:solidFill>
                <a:latin typeface="Avenir Roman" panose="02000503020000020003" pitchFamily="2" charset="0"/>
              </a:rPr>
              <a:t> – Lebanon </a:t>
            </a:r>
          </a:p>
          <a:p>
            <a:endParaRPr lang="en-US" dirty="0">
              <a:solidFill>
                <a:schemeClr val="bg1"/>
              </a:solidFill>
              <a:latin typeface="Avenir Roman" panose="02000503020000020003" pitchFamily="2" charset="0"/>
            </a:endParaRPr>
          </a:p>
          <a:p>
            <a:endParaRPr lang="en-US" dirty="0">
              <a:solidFill>
                <a:schemeClr val="bg1"/>
              </a:solidFill>
              <a:latin typeface="Avenir Roman" panose="02000503020000020003" pitchFamily="2" charset="0"/>
            </a:endParaRPr>
          </a:p>
        </p:txBody>
      </p:sp>
      <p:pic>
        <p:nvPicPr>
          <p:cNvPr id="6" name="Content Placeholder 4">
            <a:extLst>
              <a:ext uri="{FF2B5EF4-FFF2-40B4-BE49-F238E27FC236}">
                <a16:creationId xmlns:a16="http://schemas.microsoft.com/office/drawing/2014/main" id="{FB242C1C-4102-CE4D-B40D-14079F80B4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8039" y="594990"/>
            <a:ext cx="6898699" cy="3737168"/>
          </a:xfrm>
          <a:prstGeom prst="rect">
            <a:avLst/>
          </a:prstGeom>
        </p:spPr>
      </p:pic>
      <p:pic>
        <p:nvPicPr>
          <p:cNvPr id="7" name="Content Placeholder 4">
            <a:extLst>
              <a:ext uri="{FF2B5EF4-FFF2-40B4-BE49-F238E27FC236}">
                <a16:creationId xmlns:a16="http://schemas.microsoft.com/office/drawing/2014/main" id="{BAB854FB-8F60-2642-97E7-CD6B090E61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8038" y="594989"/>
            <a:ext cx="6898700" cy="3803577"/>
          </a:xfrm>
          <a:prstGeom prst="rect">
            <a:avLst/>
          </a:prstGeom>
        </p:spPr>
      </p:pic>
      <p:sp>
        <p:nvSpPr>
          <p:cNvPr id="8" name="TextBox 7">
            <a:extLst>
              <a:ext uri="{FF2B5EF4-FFF2-40B4-BE49-F238E27FC236}">
                <a16:creationId xmlns:a16="http://schemas.microsoft.com/office/drawing/2014/main" id="{6303FFBF-4967-324A-BE70-8ADDF44A2875}"/>
              </a:ext>
            </a:extLst>
          </p:cNvPr>
          <p:cNvSpPr txBox="1"/>
          <p:nvPr/>
        </p:nvSpPr>
        <p:spPr>
          <a:xfrm>
            <a:off x="619360" y="2062921"/>
            <a:ext cx="2878202" cy="1899046"/>
          </a:xfrm>
          <a:prstGeom prst="rect">
            <a:avLst/>
          </a:prstGeom>
          <a:noFill/>
        </p:spPr>
        <p:txBody>
          <a:bodyPr wrap="square" rtlCol="0">
            <a:spAutoFit/>
          </a:bodyPr>
          <a:lstStyle/>
          <a:p>
            <a:pPr algn="ctr">
              <a:lnSpc>
                <a:spcPct val="150000"/>
              </a:lnSpc>
            </a:pPr>
            <a:r>
              <a:rPr lang="en-US" sz="2000" dirty="0">
                <a:solidFill>
                  <a:srgbClr val="FFFF00"/>
                </a:solidFill>
                <a:latin typeface="Avenir Roman" panose="02000503020000020003" pitchFamily="2" charset="0"/>
              </a:rPr>
              <a:t>Cultural Institutions as spaces for producing inclusive, community based projects</a:t>
            </a:r>
          </a:p>
        </p:txBody>
      </p:sp>
    </p:spTree>
    <p:extLst>
      <p:ext uri="{BB962C8B-B14F-4D97-AF65-F5344CB8AC3E}">
        <p14:creationId xmlns:p14="http://schemas.microsoft.com/office/powerpoint/2010/main" val="43021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194A-A730-2141-8F53-81E2A4FBC64A}"/>
              </a:ext>
            </a:extLst>
          </p:cNvPr>
          <p:cNvSpPr>
            <a:spLocks noGrp="1"/>
          </p:cNvSpPr>
          <p:nvPr>
            <p:ph type="title"/>
          </p:nvPr>
        </p:nvSpPr>
        <p:spPr>
          <a:xfrm>
            <a:off x="1721541" y="6877136"/>
            <a:ext cx="10515600" cy="1325563"/>
          </a:xfrm>
        </p:spPr>
        <p:txBody>
          <a:bodyPr/>
          <a:lstStyle/>
          <a:p>
            <a:endParaRPr lang="en-US" dirty="0"/>
          </a:p>
        </p:txBody>
      </p:sp>
      <p:pic>
        <p:nvPicPr>
          <p:cNvPr id="5" name="Content Placeholder 4">
            <a:extLst>
              <a:ext uri="{FF2B5EF4-FFF2-40B4-BE49-F238E27FC236}">
                <a16:creationId xmlns:a16="http://schemas.microsoft.com/office/drawing/2014/main" id="{249167C3-440E-A54F-886B-30FD269491A4}"/>
              </a:ext>
            </a:extLst>
          </p:cNvPr>
          <p:cNvPicPr>
            <a:picLocks noGrp="1" noChangeAspect="1"/>
          </p:cNvPicPr>
          <p:nvPr>
            <p:ph idx="1"/>
          </p:nvPr>
        </p:nvPicPr>
        <p:blipFill>
          <a:blip r:embed="rId3"/>
          <a:stretch>
            <a:fillRect/>
          </a:stretch>
        </p:blipFill>
        <p:spPr>
          <a:xfrm>
            <a:off x="2046288" y="7535602"/>
            <a:ext cx="4932362" cy="3310459"/>
          </a:xfrm>
        </p:spPr>
      </p:pic>
      <p:sp>
        <p:nvSpPr>
          <p:cNvPr id="17" name="TextBox 16">
            <a:extLst>
              <a:ext uri="{FF2B5EF4-FFF2-40B4-BE49-F238E27FC236}">
                <a16:creationId xmlns:a16="http://schemas.microsoft.com/office/drawing/2014/main" id="{B949EA3D-DB4F-404C-941F-FCFE4AF8DBB3}"/>
              </a:ext>
            </a:extLst>
          </p:cNvPr>
          <p:cNvSpPr txBox="1"/>
          <p:nvPr/>
        </p:nvSpPr>
        <p:spPr>
          <a:xfrm>
            <a:off x="7093403" y="6116590"/>
            <a:ext cx="184731" cy="246221"/>
          </a:xfrm>
          <a:prstGeom prst="rect">
            <a:avLst/>
          </a:prstGeom>
          <a:noFill/>
        </p:spPr>
        <p:txBody>
          <a:bodyPr wrap="none" rtlCol="0">
            <a:spAutoFit/>
          </a:bodyPr>
          <a:lstStyle/>
          <a:p>
            <a:endParaRPr lang="en-US" sz="1000" dirty="0">
              <a:solidFill>
                <a:schemeClr val="bg1"/>
              </a:solidFill>
              <a:latin typeface="Avenir Roman" panose="02000503020000020003" pitchFamily="2" charset="0"/>
            </a:endParaRPr>
          </a:p>
        </p:txBody>
      </p:sp>
      <p:sp>
        <p:nvSpPr>
          <p:cNvPr id="21" name="TextBox 20">
            <a:extLst>
              <a:ext uri="{FF2B5EF4-FFF2-40B4-BE49-F238E27FC236}">
                <a16:creationId xmlns:a16="http://schemas.microsoft.com/office/drawing/2014/main" id="{B8D986E2-FB26-D44F-8096-3CFE1B5F6BD3}"/>
              </a:ext>
            </a:extLst>
          </p:cNvPr>
          <p:cNvSpPr txBox="1"/>
          <p:nvPr/>
        </p:nvSpPr>
        <p:spPr>
          <a:xfrm>
            <a:off x="619360" y="743318"/>
            <a:ext cx="3380040" cy="707886"/>
          </a:xfrm>
          <a:prstGeom prst="rect">
            <a:avLst/>
          </a:prstGeom>
          <a:noFill/>
        </p:spPr>
        <p:txBody>
          <a:bodyPr wrap="square" rtlCol="0">
            <a:spAutoFit/>
          </a:bodyPr>
          <a:lstStyle/>
          <a:p>
            <a:r>
              <a:rPr lang="en-US" sz="2000" b="1" dirty="0">
                <a:solidFill>
                  <a:schemeClr val="bg1"/>
                </a:solidFill>
                <a:latin typeface="Avenir Roman" panose="02000503020000020003" pitchFamily="2" charset="0"/>
              </a:rPr>
              <a:t>Art Practices, Inclusion, Visibility, and Disability</a:t>
            </a:r>
            <a:endParaRPr lang="en-US" sz="2000" dirty="0">
              <a:solidFill>
                <a:schemeClr val="bg1"/>
              </a:solidFill>
              <a:latin typeface="Avenir Roman" panose="02000503020000020003" pitchFamily="2" charset="0"/>
            </a:endParaRPr>
          </a:p>
        </p:txBody>
      </p:sp>
      <p:pic>
        <p:nvPicPr>
          <p:cNvPr id="7" name="Content Placeholder 4">
            <a:extLst>
              <a:ext uri="{FF2B5EF4-FFF2-40B4-BE49-F238E27FC236}">
                <a16:creationId xmlns:a16="http://schemas.microsoft.com/office/drawing/2014/main" id="{E7C0F50B-45D8-F247-813B-6F3CC61BB9F4}"/>
              </a:ext>
            </a:extLst>
          </p:cNvPr>
          <p:cNvPicPr>
            <a:picLocks noChangeAspect="1"/>
          </p:cNvPicPr>
          <p:nvPr/>
        </p:nvPicPr>
        <p:blipFill>
          <a:blip r:embed="rId4"/>
          <a:stretch>
            <a:fillRect/>
          </a:stretch>
        </p:blipFill>
        <p:spPr>
          <a:xfrm>
            <a:off x="5089089" y="249593"/>
            <a:ext cx="6552453" cy="4351338"/>
          </a:xfrm>
          <a:prstGeom prst="rect">
            <a:avLst/>
          </a:prstGeom>
        </p:spPr>
      </p:pic>
      <p:sp>
        <p:nvSpPr>
          <p:cNvPr id="8" name="Title 1">
            <a:extLst>
              <a:ext uri="{FF2B5EF4-FFF2-40B4-BE49-F238E27FC236}">
                <a16:creationId xmlns:a16="http://schemas.microsoft.com/office/drawing/2014/main" id="{1A884C88-6AED-E648-85B0-6149587E2E80}"/>
              </a:ext>
            </a:extLst>
          </p:cNvPr>
          <p:cNvSpPr txBox="1">
            <a:spLocks/>
          </p:cNvSpPr>
          <p:nvPr/>
        </p:nvSpPr>
        <p:spPr>
          <a:xfrm>
            <a:off x="1198685" y="5149432"/>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GB" sz="1800" dirty="0">
                <a:solidFill>
                  <a:schemeClr val="bg1"/>
                </a:solidFill>
                <a:latin typeface="Avenir Roman" panose="02000503020000020003" pitchFamily="2" charset="0"/>
              </a:rPr>
              <a:t>Tarek </a:t>
            </a:r>
            <a:r>
              <a:rPr lang="en-GB" sz="1800" dirty="0" err="1">
                <a:solidFill>
                  <a:schemeClr val="bg1"/>
                </a:solidFill>
                <a:latin typeface="Avenir Roman" panose="02000503020000020003" pitchFamily="2" charset="0"/>
              </a:rPr>
              <a:t>Atoui</a:t>
            </a:r>
            <a:r>
              <a:rPr lang="en-GB" sz="1800" dirty="0">
                <a:solidFill>
                  <a:schemeClr val="bg1"/>
                </a:solidFill>
                <a:latin typeface="Avenir Roman" panose="02000503020000020003" pitchFamily="2" charset="0"/>
              </a:rPr>
              <a:t>, </a:t>
            </a:r>
            <a:r>
              <a:rPr lang="en-GB" sz="1800" i="1" dirty="0">
                <a:solidFill>
                  <a:schemeClr val="bg1"/>
                </a:solidFill>
                <a:latin typeface="Avenir Roman" panose="02000503020000020003" pitchFamily="2" charset="0"/>
              </a:rPr>
              <a:t>Below 160</a:t>
            </a:r>
            <a:r>
              <a:rPr lang="en-GB" sz="1800" dirty="0">
                <a:solidFill>
                  <a:schemeClr val="bg1"/>
                </a:solidFill>
                <a:latin typeface="Avenir Roman" panose="02000503020000020003" pitchFamily="2" charset="0"/>
              </a:rPr>
              <a:t>, 2012</a:t>
            </a:r>
          </a:p>
          <a:p>
            <a:pPr algn="r">
              <a:lnSpc>
                <a:spcPct val="150000"/>
              </a:lnSpc>
            </a:pPr>
            <a:r>
              <a:rPr lang="en-GB" sz="1800" dirty="0">
                <a:solidFill>
                  <a:schemeClr val="bg1"/>
                </a:solidFill>
                <a:latin typeface="Avenir Roman" panose="02000503020000020003" pitchFamily="2" charset="0"/>
              </a:rPr>
              <a:t>In collaboration with the Al Amal School for the Deaf in Sharjah</a:t>
            </a:r>
          </a:p>
          <a:p>
            <a:pPr algn="r">
              <a:lnSpc>
                <a:spcPct val="150000"/>
              </a:lnSpc>
            </a:pPr>
            <a:r>
              <a:rPr lang="en-GB" sz="1800" dirty="0">
                <a:solidFill>
                  <a:schemeClr val="bg1"/>
                </a:solidFill>
                <a:latin typeface="Avenir Roman" panose="02000503020000020003" pitchFamily="2" charset="0"/>
              </a:rPr>
              <a:t>Performance still from the Arts Area, Sharjah</a:t>
            </a:r>
            <a:br>
              <a:rPr lang="en-GB" sz="1800" dirty="0">
                <a:solidFill>
                  <a:schemeClr val="bg1"/>
                </a:solidFill>
                <a:latin typeface="Avenir Roman" panose="02000503020000020003" pitchFamily="2" charset="0"/>
              </a:rPr>
            </a:br>
            <a:endParaRPr lang="en-US" sz="1800" dirty="0">
              <a:solidFill>
                <a:schemeClr val="bg1"/>
              </a:solidFill>
              <a:latin typeface="Avenir Roman" panose="02000503020000020003" pitchFamily="2" charset="0"/>
            </a:endParaRPr>
          </a:p>
        </p:txBody>
      </p:sp>
      <p:pic>
        <p:nvPicPr>
          <p:cNvPr id="4" name="Picture 3">
            <a:extLst>
              <a:ext uri="{FF2B5EF4-FFF2-40B4-BE49-F238E27FC236}">
                <a16:creationId xmlns:a16="http://schemas.microsoft.com/office/drawing/2014/main" id="{C07EFD1F-EB5B-1046-A764-B54F2E5A9280}"/>
              </a:ext>
            </a:extLst>
          </p:cNvPr>
          <p:cNvPicPr>
            <a:picLocks noChangeAspect="1"/>
          </p:cNvPicPr>
          <p:nvPr/>
        </p:nvPicPr>
        <p:blipFill>
          <a:blip r:embed="rId5"/>
          <a:stretch>
            <a:fillRect/>
          </a:stretch>
        </p:blipFill>
        <p:spPr>
          <a:xfrm>
            <a:off x="5098600" y="259480"/>
            <a:ext cx="6641526" cy="4358304"/>
          </a:xfrm>
          <a:prstGeom prst="rect">
            <a:avLst/>
          </a:prstGeom>
        </p:spPr>
      </p:pic>
      <p:pic>
        <p:nvPicPr>
          <p:cNvPr id="11" name="Picture 10">
            <a:extLst>
              <a:ext uri="{FF2B5EF4-FFF2-40B4-BE49-F238E27FC236}">
                <a16:creationId xmlns:a16="http://schemas.microsoft.com/office/drawing/2014/main" id="{7A93B35B-9CAF-0646-A268-7051FF5C807C}"/>
              </a:ext>
            </a:extLst>
          </p:cNvPr>
          <p:cNvPicPr>
            <a:picLocks noChangeAspect="1"/>
          </p:cNvPicPr>
          <p:nvPr/>
        </p:nvPicPr>
        <p:blipFill>
          <a:blip r:embed="rId6"/>
          <a:stretch>
            <a:fillRect/>
          </a:stretch>
        </p:blipFill>
        <p:spPr>
          <a:xfrm>
            <a:off x="5098600" y="227805"/>
            <a:ext cx="6661052" cy="4394913"/>
          </a:xfrm>
          <a:prstGeom prst="rect">
            <a:avLst/>
          </a:prstGeom>
        </p:spPr>
      </p:pic>
      <p:sp>
        <p:nvSpPr>
          <p:cNvPr id="12" name="TextBox 11">
            <a:extLst>
              <a:ext uri="{FF2B5EF4-FFF2-40B4-BE49-F238E27FC236}">
                <a16:creationId xmlns:a16="http://schemas.microsoft.com/office/drawing/2014/main" id="{382CD96B-A8B5-AC49-84B8-07BFCFF4CCCC}"/>
              </a:ext>
            </a:extLst>
          </p:cNvPr>
          <p:cNvSpPr txBox="1"/>
          <p:nvPr/>
        </p:nvSpPr>
        <p:spPr>
          <a:xfrm>
            <a:off x="371471" y="2506070"/>
            <a:ext cx="3349633" cy="2358851"/>
          </a:xfrm>
          <a:prstGeom prst="rect">
            <a:avLst/>
          </a:prstGeom>
          <a:noFill/>
        </p:spPr>
        <p:txBody>
          <a:bodyPr wrap="square" rtlCol="0">
            <a:spAutoFit/>
          </a:bodyPr>
          <a:lstStyle/>
          <a:p>
            <a:pPr algn="ctr">
              <a:lnSpc>
                <a:spcPct val="150000"/>
              </a:lnSpc>
            </a:pPr>
            <a:r>
              <a:rPr lang="en-US" sz="2000" dirty="0">
                <a:solidFill>
                  <a:srgbClr val="FFFF00"/>
                </a:solidFill>
                <a:latin typeface="Avenir Roman" panose="02000503020000020003" pitchFamily="2" charset="0"/>
              </a:rPr>
              <a:t>Cultural practice as  a means to generate immersive spaces for co-design and production of projects</a:t>
            </a:r>
            <a:endParaRPr lang="en-US" sz="2000" dirty="0"/>
          </a:p>
        </p:txBody>
      </p:sp>
    </p:spTree>
    <p:extLst>
      <p:ext uri="{BB962C8B-B14F-4D97-AF65-F5344CB8AC3E}">
        <p14:creationId xmlns:p14="http://schemas.microsoft.com/office/powerpoint/2010/main" val="16469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22" descr="A group of people on a stage&#10;&#10;Description automatically generated with medium confidence">
            <a:extLst>
              <a:ext uri="{FF2B5EF4-FFF2-40B4-BE49-F238E27FC236}">
                <a16:creationId xmlns:a16="http://schemas.microsoft.com/office/drawing/2014/main" id="{4FA02F1F-B661-4C2D-B0EF-D0CF03E5ED3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080043" y="1897240"/>
            <a:ext cx="3754185" cy="2507782"/>
          </a:xfrm>
        </p:spPr>
      </p:pic>
      <p:pic>
        <p:nvPicPr>
          <p:cNvPr id="3" name="Content Placeholder 4" descr="A picture containing yellow, sport&#10;&#10;Description automatically generated">
            <a:extLst>
              <a:ext uri="{FF2B5EF4-FFF2-40B4-BE49-F238E27FC236}">
                <a16:creationId xmlns:a16="http://schemas.microsoft.com/office/drawing/2014/main" id="{71B71985-9E49-A64A-AB0C-069C635747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7482" y="1897240"/>
            <a:ext cx="3741930" cy="2561849"/>
          </a:xfrm>
          <a:prstGeom prst="rect">
            <a:avLst/>
          </a:prstGeom>
        </p:spPr>
      </p:pic>
      <p:sp>
        <p:nvSpPr>
          <p:cNvPr id="2" name="TextBox 1">
            <a:extLst>
              <a:ext uri="{FF2B5EF4-FFF2-40B4-BE49-F238E27FC236}">
                <a16:creationId xmlns:a16="http://schemas.microsoft.com/office/drawing/2014/main" id="{E17F2716-90A2-6F47-BC84-E220D81096A0}"/>
              </a:ext>
            </a:extLst>
          </p:cNvPr>
          <p:cNvSpPr txBox="1"/>
          <p:nvPr/>
        </p:nvSpPr>
        <p:spPr>
          <a:xfrm>
            <a:off x="5726481" y="4955122"/>
            <a:ext cx="6347315" cy="2031325"/>
          </a:xfrm>
          <a:prstGeom prst="rect">
            <a:avLst/>
          </a:prstGeom>
          <a:noFill/>
        </p:spPr>
        <p:txBody>
          <a:bodyPr wrap="none" rtlCol="0">
            <a:spAutoFit/>
          </a:bodyPr>
          <a:lstStyle/>
          <a:p>
            <a:pPr algn="r"/>
            <a:r>
              <a:rPr lang="en-US" dirty="0">
                <a:solidFill>
                  <a:schemeClr val="bg1"/>
                </a:solidFill>
                <a:latin typeface="Avenir Roman" panose="02000503020000020003" pitchFamily="2" charset="0"/>
              </a:rPr>
              <a:t>Institution</a:t>
            </a:r>
            <a:r>
              <a:rPr lang="en-GB" dirty="0">
                <a:solidFill>
                  <a:schemeClr val="bg1"/>
                </a:solidFill>
                <a:latin typeface="Avenir Roman" panose="02000503020000020003" pitchFamily="2" charset="0"/>
              </a:rPr>
              <a:t>:  Palestinian Circus School </a:t>
            </a:r>
            <a:br>
              <a:rPr lang="en-GB" dirty="0">
                <a:solidFill>
                  <a:schemeClr val="bg1"/>
                </a:solidFill>
                <a:latin typeface="Avenir Roman" panose="02000503020000020003" pitchFamily="2" charset="0"/>
              </a:rPr>
            </a:br>
            <a:r>
              <a:rPr lang="en-GB" dirty="0">
                <a:solidFill>
                  <a:schemeClr val="bg1"/>
                </a:solidFill>
                <a:latin typeface="Avenir Roman" panose="02000503020000020003" pitchFamily="2" charset="0"/>
              </a:rPr>
              <a:t>Project:  Social Circus – Inclusion of people with disabilities </a:t>
            </a:r>
          </a:p>
          <a:p>
            <a:pPr algn="r"/>
            <a:r>
              <a:rPr lang="en-GB" dirty="0">
                <a:solidFill>
                  <a:schemeClr val="bg1"/>
                </a:solidFill>
                <a:latin typeface="Avenir Roman" panose="02000503020000020003" pitchFamily="2" charset="0"/>
              </a:rPr>
              <a:t>Date: 2016 – ongoing </a:t>
            </a:r>
            <a:br>
              <a:rPr lang="en-GB" dirty="0">
                <a:solidFill>
                  <a:schemeClr val="bg1"/>
                </a:solidFill>
                <a:latin typeface="Avenir Roman" panose="02000503020000020003" pitchFamily="2" charset="0"/>
              </a:rPr>
            </a:br>
            <a:r>
              <a:rPr lang="en-GB" dirty="0">
                <a:solidFill>
                  <a:schemeClr val="bg1"/>
                </a:solidFill>
                <a:latin typeface="Avenir Roman" panose="02000503020000020003" pitchFamily="2" charset="0"/>
              </a:rPr>
              <a:t>Further information: training – performance </a:t>
            </a:r>
            <a:br>
              <a:rPr lang="en-GB" dirty="0">
                <a:solidFill>
                  <a:schemeClr val="bg1"/>
                </a:solidFill>
                <a:latin typeface="Avenir Roman" panose="02000503020000020003" pitchFamily="2" charset="0"/>
              </a:rPr>
            </a:br>
            <a:r>
              <a:rPr lang="en-GB" dirty="0">
                <a:solidFill>
                  <a:schemeClr val="bg1"/>
                </a:solidFill>
                <a:latin typeface="Avenir Roman" panose="02000503020000020003" pitchFamily="2" charset="0"/>
              </a:rPr>
              <a:t>Location: Ramallah – West Bank </a:t>
            </a:r>
          </a:p>
          <a:p>
            <a:pPr algn="r"/>
            <a:r>
              <a:rPr lang="en-GB" dirty="0">
                <a:solidFill>
                  <a:schemeClr val="bg1"/>
                </a:solidFill>
                <a:latin typeface="Avenir Roman" panose="02000503020000020003" pitchFamily="2" charset="0"/>
              </a:rPr>
              <a:t>Image: The Magic of Circus Performance </a:t>
            </a:r>
          </a:p>
          <a:p>
            <a:pPr algn="r"/>
            <a:endParaRPr lang="en-US" dirty="0">
              <a:solidFill>
                <a:schemeClr val="bg1"/>
              </a:solidFill>
              <a:latin typeface="Avenir Roman" panose="02000503020000020003" pitchFamily="2" charset="0"/>
            </a:endParaRPr>
          </a:p>
        </p:txBody>
      </p:sp>
      <p:sp>
        <p:nvSpPr>
          <p:cNvPr id="6" name="TextBox 5">
            <a:extLst>
              <a:ext uri="{FF2B5EF4-FFF2-40B4-BE49-F238E27FC236}">
                <a16:creationId xmlns:a16="http://schemas.microsoft.com/office/drawing/2014/main" id="{C370AFDD-696D-6B48-BD93-2A4FF05E7201}"/>
              </a:ext>
            </a:extLst>
          </p:cNvPr>
          <p:cNvSpPr txBox="1"/>
          <p:nvPr/>
        </p:nvSpPr>
        <p:spPr>
          <a:xfrm>
            <a:off x="619360" y="743318"/>
            <a:ext cx="3380040" cy="707886"/>
          </a:xfrm>
          <a:prstGeom prst="rect">
            <a:avLst/>
          </a:prstGeom>
          <a:noFill/>
        </p:spPr>
        <p:txBody>
          <a:bodyPr wrap="square" rtlCol="0">
            <a:spAutoFit/>
          </a:bodyPr>
          <a:lstStyle/>
          <a:p>
            <a:r>
              <a:rPr lang="en-US" sz="2000" b="1" dirty="0">
                <a:solidFill>
                  <a:schemeClr val="bg1"/>
                </a:solidFill>
                <a:latin typeface="Avenir Roman" panose="02000503020000020003" pitchFamily="2" charset="0"/>
              </a:rPr>
              <a:t>Art Practices, Inclusion, Visibility, and Disability</a:t>
            </a:r>
            <a:endParaRPr lang="en-US" sz="2000" dirty="0">
              <a:solidFill>
                <a:schemeClr val="bg1"/>
              </a:solidFill>
              <a:latin typeface="Avenir Roman" panose="02000503020000020003" pitchFamily="2" charset="0"/>
            </a:endParaRPr>
          </a:p>
        </p:txBody>
      </p:sp>
      <p:sp>
        <p:nvSpPr>
          <p:cNvPr id="7" name="Content Placeholder 2">
            <a:extLst>
              <a:ext uri="{FF2B5EF4-FFF2-40B4-BE49-F238E27FC236}">
                <a16:creationId xmlns:a16="http://schemas.microsoft.com/office/drawing/2014/main" id="{13313C5A-5B3A-6044-90F1-761E97124BE4}"/>
              </a:ext>
            </a:extLst>
          </p:cNvPr>
          <p:cNvSpPr txBox="1">
            <a:spLocks/>
          </p:cNvSpPr>
          <p:nvPr/>
        </p:nvSpPr>
        <p:spPr>
          <a:xfrm>
            <a:off x="429608" y="1812387"/>
            <a:ext cx="2907243" cy="3142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GB" sz="2000" dirty="0">
                <a:solidFill>
                  <a:srgbClr val="FFFF00"/>
                </a:solidFill>
                <a:latin typeface="Avenir Roman" panose="02000503020000020003" pitchFamily="2" charset="0"/>
              </a:rPr>
              <a:t>Culture as a means to develop public understanding of disability in contexts of conflict and crisis </a:t>
            </a:r>
          </a:p>
          <a:p>
            <a:pPr marL="0" indent="0">
              <a:lnSpc>
                <a:spcPct val="150000"/>
              </a:lnSpc>
              <a:buNone/>
            </a:pPr>
            <a:endParaRPr lang="en-GB" sz="2000" dirty="0">
              <a:solidFill>
                <a:schemeClr val="bg1"/>
              </a:solidFill>
              <a:latin typeface="Avenir Roman" panose="02000503020000020003" pitchFamily="2" charset="0"/>
            </a:endParaRPr>
          </a:p>
          <a:p>
            <a:pPr marL="0" indent="0">
              <a:lnSpc>
                <a:spcPct val="150000"/>
              </a:lnSpc>
              <a:buFont typeface="Arial" panose="020B0604020202020204" pitchFamily="34" charset="0"/>
              <a:buNone/>
            </a:pPr>
            <a:endParaRPr lang="en-GB" sz="2000" dirty="0">
              <a:solidFill>
                <a:schemeClr val="bg1"/>
              </a:solidFill>
              <a:latin typeface="Avenir Roman" panose="02000503020000020003" pitchFamily="2" charset="0"/>
            </a:endParaRPr>
          </a:p>
          <a:p>
            <a:pPr>
              <a:lnSpc>
                <a:spcPct val="150000"/>
              </a:lnSpc>
            </a:pPr>
            <a:endParaRPr lang="en-GB" sz="2000" dirty="0">
              <a:solidFill>
                <a:schemeClr val="bg1"/>
              </a:solidFill>
              <a:latin typeface="Avenir Roman" panose="02000503020000020003" pitchFamily="2" charset="0"/>
            </a:endParaRPr>
          </a:p>
        </p:txBody>
      </p:sp>
    </p:spTree>
    <p:extLst>
      <p:ext uri="{BB962C8B-B14F-4D97-AF65-F5344CB8AC3E}">
        <p14:creationId xmlns:p14="http://schemas.microsoft.com/office/powerpoint/2010/main" val="20535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1+#ppt_w/2"/>
                                          </p:val>
                                        </p:tav>
                                        <p:tav tm="100000">
                                          <p:val>
                                            <p:strVal val="#ppt_x"/>
                                          </p:val>
                                        </p:tav>
                                      </p:tavLst>
                                    </p:anim>
                                    <p:anim calcmode="lin" valueType="num">
                                      <p:cBhvr additive="base">
                                        <p:cTn id="17" dur="500" fill="hold"/>
                                        <p:tgtEl>
                                          <p:spTgt spid="23"/>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1+#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4E70210-23D5-4537-A671-ACF874AE29F1}"/>
              </a:ext>
            </a:extLst>
          </p:cNvPr>
          <p:cNvPicPr>
            <a:picLocks noGrp="1" noChangeAspect="1"/>
          </p:cNvPicPr>
          <p:nvPr>
            <p:ph idx="1"/>
          </p:nvPr>
        </p:nvPicPr>
        <p:blipFill>
          <a:blip r:embed="rId3"/>
          <a:stretch>
            <a:fillRect/>
          </a:stretch>
        </p:blipFill>
        <p:spPr>
          <a:xfrm>
            <a:off x="4413399" y="743318"/>
            <a:ext cx="7006431" cy="3906025"/>
          </a:xfrm>
        </p:spPr>
      </p:pic>
      <p:sp>
        <p:nvSpPr>
          <p:cNvPr id="3" name="TextBox 2">
            <a:extLst>
              <a:ext uri="{FF2B5EF4-FFF2-40B4-BE49-F238E27FC236}">
                <a16:creationId xmlns:a16="http://schemas.microsoft.com/office/drawing/2014/main" id="{87D43897-7007-D446-8661-883A2A52126A}"/>
              </a:ext>
            </a:extLst>
          </p:cNvPr>
          <p:cNvSpPr txBox="1"/>
          <p:nvPr/>
        </p:nvSpPr>
        <p:spPr>
          <a:xfrm>
            <a:off x="619360" y="743318"/>
            <a:ext cx="3380040" cy="707886"/>
          </a:xfrm>
          <a:prstGeom prst="rect">
            <a:avLst/>
          </a:prstGeom>
          <a:noFill/>
        </p:spPr>
        <p:txBody>
          <a:bodyPr wrap="square" rtlCol="0">
            <a:spAutoFit/>
          </a:bodyPr>
          <a:lstStyle/>
          <a:p>
            <a:r>
              <a:rPr lang="en-US" sz="2000" b="1" dirty="0">
                <a:solidFill>
                  <a:schemeClr val="bg1"/>
                </a:solidFill>
                <a:latin typeface="Avenir Roman" panose="02000503020000020003" pitchFamily="2" charset="0"/>
              </a:rPr>
              <a:t>Art Practices, Inclusion, Visibility, and Disability</a:t>
            </a:r>
            <a:endParaRPr lang="en-US" sz="2000" dirty="0">
              <a:solidFill>
                <a:schemeClr val="bg1"/>
              </a:solidFill>
              <a:latin typeface="Avenir Roman" panose="02000503020000020003" pitchFamily="2" charset="0"/>
            </a:endParaRPr>
          </a:p>
        </p:txBody>
      </p:sp>
      <p:sp>
        <p:nvSpPr>
          <p:cNvPr id="2" name="TextBox 1">
            <a:extLst>
              <a:ext uri="{FF2B5EF4-FFF2-40B4-BE49-F238E27FC236}">
                <a16:creationId xmlns:a16="http://schemas.microsoft.com/office/drawing/2014/main" id="{0C0B4093-BC80-8B46-8A04-61EF309A6B33}"/>
              </a:ext>
            </a:extLst>
          </p:cNvPr>
          <p:cNvSpPr txBox="1"/>
          <p:nvPr/>
        </p:nvSpPr>
        <p:spPr>
          <a:xfrm>
            <a:off x="5897741" y="5103674"/>
            <a:ext cx="5522089" cy="1754326"/>
          </a:xfrm>
          <a:prstGeom prst="rect">
            <a:avLst/>
          </a:prstGeom>
          <a:noFill/>
        </p:spPr>
        <p:txBody>
          <a:bodyPr wrap="none" rtlCol="0">
            <a:spAutoFit/>
          </a:bodyPr>
          <a:lstStyle/>
          <a:p>
            <a:pPr algn="r"/>
            <a:r>
              <a:rPr lang="en-GB" dirty="0">
                <a:solidFill>
                  <a:schemeClr val="bg1"/>
                </a:solidFill>
                <a:latin typeface="Avenir Roman" panose="02000503020000020003" pitchFamily="2" charset="0"/>
              </a:rPr>
              <a:t>Collective: </a:t>
            </a:r>
            <a:r>
              <a:rPr lang="en-GB" dirty="0" err="1">
                <a:solidFill>
                  <a:schemeClr val="bg1"/>
                </a:solidFill>
                <a:latin typeface="Avenir Roman" panose="02000503020000020003" pitchFamily="2" charset="0"/>
              </a:rPr>
              <a:t>Basta</a:t>
            </a:r>
            <a:r>
              <a:rPr lang="en-GB" dirty="0">
                <a:solidFill>
                  <a:schemeClr val="bg1"/>
                </a:solidFill>
                <a:latin typeface="Avenir Roman" panose="02000503020000020003" pitchFamily="2" charset="0"/>
              </a:rPr>
              <a:t> Theatre</a:t>
            </a:r>
            <a:br>
              <a:rPr lang="en-GB" dirty="0">
                <a:solidFill>
                  <a:schemeClr val="bg1"/>
                </a:solidFill>
                <a:latin typeface="Avenir Roman" panose="02000503020000020003" pitchFamily="2" charset="0"/>
              </a:rPr>
            </a:br>
            <a:r>
              <a:rPr lang="en-GB" dirty="0">
                <a:solidFill>
                  <a:schemeClr val="bg1"/>
                </a:solidFill>
                <a:latin typeface="Avenir Roman" panose="02000503020000020003" pitchFamily="2" charset="0"/>
              </a:rPr>
              <a:t>Project: Insurance </a:t>
            </a:r>
            <a:r>
              <a:rPr lang="en-GB" dirty="0" err="1">
                <a:solidFill>
                  <a:schemeClr val="bg1"/>
                </a:solidFill>
                <a:latin typeface="Avenir Roman" panose="02000503020000020003" pitchFamily="2" charset="0"/>
              </a:rPr>
              <a:t>Basta</a:t>
            </a:r>
            <a:r>
              <a:rPr lang="en-GB" dirty="0">
                <a:solidFill>
                  <a:schemeClr val="bg1"/>
                </a:solidFill>
                <a:latin typeface="Avenir Roman" panose="02000503020000020003" pitchFamily="2" charset="0"/>
              </a:rPr>
              <a:t> </a:t>
            </a:r>
          </a:p>
          <a:p>
            <a:pPr algn="r"/>
            <a:r>
              <a:rPr lang="en-GB" dirty="0">
                <a:solidFill>
                  <a:schemeClr val="bg1"/>
                </a:solidFill>
                <a:latin typeface="Avenir Roman" panose="02000503020000020003" pitchFamily="2" charset="0"/>
              </a:rPr>
              <a:t>Date: December 2020 </a:t>
            </a:r>
            <a:br>
              <a:rPr lang="en-GB" dirty="0">
                <a:solidFill>
                  <a:schemeClr val="bg1"/>
                </a:solidFill>
                <a:latin typeface="Avenir Roman" panose="02000503020000020003" pitchFamily="2" charset="0"/>
              </a:rPr>
            </a:br>
            <a:r>
              <a:rPr lang="en-GB" dirty="0">
                <a:solidFill>
                  <a:schemeClr val="bg1"/>
                </a:solidFill>
                <a:latin typeface="Avenir Roman" panose="02000503020000020003" pitchFamily="2" charset="0"/>
              </a:rPr>
              <a:t>Further information: Video Performance still </a:t>
            </a:r>
            <a:br>
              <a:rPr lang="en-GB" dirty="0">
                <a:solidFill>
                  <a:schemeClr val="bg1"/>
                </a:solidFill>
                <a:latin typeface="Avenir Roman" panose="02000503020000020003" pitchFamily="2" charset="0"/>
              </a:rPr>
            </a:br>
            <a:r>
              <a:rPr lang="en-GB" dirty="0">
                <a:solidFill>
                  <a:schemeClr val="bg1"/>
                </a:solidFill>
                <a:latin typeface="Avenir Roman" panose="02000503020000020003" pitchFamily="2" charset="0"/>
              </a:rPr>
              <a:t>Location: Palestine - Ramallah – Legislative Council </a:t>
            </a:r>
          </a:p>
          <a:p>
            <a:pPr algn="r"/>
            <a:endParaRPr lang="en-US" dirty="0">
              <a:solidFill>
                <a:schemeClr val="bg1"/>
              </a:solidFill>
              <a:latin typeface="Avenir Roman" panose="02000503020000020003" pitchFamily="2" charset="0"/>
            </a:endParaRPr>
          </a:p>
        </p:txBody>
      </p:sp>
      <p:pic>
        <p:nvPicPr>
          <p:cNvPr id="6" name="Content Placeholder 4">
            <a:extLst>
              <a:ext uri="{FF2B5EF4-FFF2-40B4-BE49-F238E27FC236}">
                <a16:creationId xmlns:a16="http://schemas.microsoft.com/office/drawing/2014/main" id="{C6047E5C-9B21-1648-8A1A-BC8B58DF2B7E}"/>
              </a:ext>
            </a:extLst>
          </p:cNvPr>
          <p:cNvPicPr>
            <a:picLocks noChangeAspect="1"/>
          </p:cNvPicPr>
          <p:nvPr/>
        </p:nvPicPr>
        <p:blipFill>
          <a:blip r:embed="rId4"/>
          <a:stretch>
            <a:fillRect/>
          </a:stretch>
        </p:blipFill>
        <p:spPr>
          <a:xfrm>
            <a:off x="4413399" y="743317"/>
            <a:ext cx="6938333" cy="3906025"/>
          </a:xfrm>
          <a:prstGeom prst="rect">
            <a:avLst/>
          </a:prstGeom>
        </p:spPr>
      </p:pic>
      <p:pic>
        <p:nvPicPr>
          <p:cNvPr id="7" name="Content Placeholder 4">
            <a:extLst>
              <a:ext uri="{FF2B5EF4-FFF2-40B4-BE49-F238E27FC236}">
                <a16:creationId xmlns:a16="http://schemas.microsoft.com/office/drawing/2014/main" id="{AA492C60-3B0D-EA4A-82FA-FEF63D0AB8A9}"/>
              </a:ext>
            </a:extLst>
          </p:cNvPr>
          <p:cNvPicPr>
            <a:picLocks noChangeAspect="1"/>
          </p:cNvPicPr>
          <p:nvPr/>
        </p:nvPicPr>
        <p:blipFill>
          <a:blip r:embed="rId5"/>
          <a:stretch>
            <a:fillRect/>
          </a:stretch>
        </p:blipFill>
        <p:spPr>
          <a:xfrm>
            <a:off x="4413398" y="747819"/>
            <a:ext cx="7006432" cy="3901523"/>
          </a:xfrm>
          <a:prstGeom prst="rect">
            <a:avLst/>
          </a:prstGeom>
        </p:spPr>
      </p:pic>
      <p:sp>
        <p:nvSpPr>
          <p:cNvPr id="8" name="TextBox 7">
            <a:extLst>
              <a:ext uri="{FF2B5EF4-FFF2-40B4-BE49-F238E27FC236}">
                <a16:creationId xmlns:a16="http://schemas.microsoft.com/office/drawing/2014/main" id="{345F775A-C43A-FF48-B65E-F79A68C57E6F}"/>
              </a:ext>
            </a:extLst>
          </p:cNvPr>
          <p:cNvSpPr txBox="1"/>
          <p:nvPr/>
        </p:nvSpPr>
        <p:spPr>
          <a:xfrm>
            <a:off x="323855" y="2227553"/>
            <a:ext cx="3768310" cy="1899046"/>
          </a:xfrm>
          <a:prstGeom prst="rect">
            <a:avLst/>
          </a:prstGeom>
          <a:noFill/>
        </p:spPr>
        <p:txBody>
          <a:bodyPr wrap="square" rtlCol="0">
            <a:spAutoFit/>
          </a:bodyPr>
          <a:lstStyle/>
          <a:p>
            <a:pPr algn="ctr">
              <a:lnSpc>
                <a:spcPct val="150000"/>
              </a:lnSpc>
            </a:pPr>
            <a:r>
              <a:rPr lang="en-US" sz="2000" dirty="0">
                <a:solidFill>
                  <a:srgbClr val="FFFF00"/>
                </a:solidFill>
                <a:latin typeface="Avenir Roman" panose="02000503020000020003" pitchFamily="2" charset="0"/>
              </a:rPr>
              <a:t>Support research and </a:t>
            </a:r>
          </a:p>
          <a:p>
            <a:pPr algn="ctr">
              <a:lnSpc>
                <a:spcPct val="150000"/>
              </a:lnSpc>
            </a:pPr>
            <a:r>
              <a:rPr lang="en-US" sz="2000" dirty="0">
                <a:solidFill>
                  <a:srgbClr val="FFFF00"/>
                </a:solidFill>
                <a:latin typeface="Avenir Roman" panose="02000503020000020003" pitchFamily="2" charset="0"/>
              </a:rPr>
              <a:t>evidence building to highlight priorities around disability inclusion in education </a:t>
            </a:r>
          </a:p>
        </p:txBody>
      </p:sp>
    </p:spTree>
    <p:extLst>
      <p:ext uri="{BB962C8B-B14F-4D97-AF65-F5344CB8AC3E}">
        <p14:creationId xmlns:p14="http://schemas.microsoft.com/office/powerpoint/2010/main" val="115692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E9100CD8E7A648A03158BB4DBF918B" ma:contentTypeVersion="12" ma:contentTypeDescription="Create a new document." ma:contentTypeScope="" ma:versionID="98566561857dec6d5d77f82d34161566">
  <xsd:schema xmlns:xsd="http://www.w3.org/2001/XMLSchema" xmlns:xs="http://www.w3.org/2001/XMLSchema" xmlns:p="http://schemas.microsoft.com/office/2006/metadata/properties" xmlns:ns3="de2daaeb-eb87-4992-839d-1aa6955d5d87" xmlns:ns4="7372c4f9-eb59-4d38-ab9c-c2c4edbc89c3" targetNamespace="http://schemas.microsoft.com/office/2006/metadata/properties" ma:root="true" ma:fieldsID="95a1d4936f12a73c65abd53f8844990a" ns3:_="" ns4:_="">
    <xsd:import namespace="de2daaeb-eb87-4992-839d-1aa6955d5d87"/>
    <xsd:import namespace="7372c4f9-eb59-4d38-ab9c-c2c4edbc89c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2daaeb-eb87-4992-839d-1aa6955d5d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72c4f9-eb59-4d38-ab9c-c2c4edbc89c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AB86B41-E8DF-4E39-A08B-D62913DFEC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2daaeb-eb87-4992-839d-1aa6955d5d87"/>
    <ds:schemaRef ds:uri="7372c4f9-eb59-4d38-ab9c-c2c4edbc89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14E9C5-6667-4FF3-98E6-A1DAC0A9D82C}">
  <ds:schemaRefs>
    <ds:schemaRef ds:uri="http://schemas.microsoft.com/sharepoint/v3/contenttype/forms"/>
  </ds:schemaRefs>
</ds:datastoreItem>
</file>

<file path=customXml/itemProps3.xml><?xml version="1.0" encoding="utf-8"?>
<ds:datastoreItem xmlns:ds="http://schemas.openxmlformats.org/officeDocument/2006/customXml" ds:itemID="{7C3A608D-FE83-4197-8FA9-77EA3490EF4F}">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elements/1.1/"/>
    <ds:schemaRef ds:uri="http://purl.org/dc/dcmitype/"/>
    <ds:schemaRef ds:uri="http://schemas.microsoft.com/office/infopath/2007/PartnerControls"/>
    <ds:schemaRef ds:uri="7372c4f9-eb59-4d38-ab9c-c2c4edbc89c3"/>
    <ds:schemaRef ds:uri="de2daaeb-eb87-4992-839d-1aa6955d5d8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4554</TotalTime>
  <Words>4201</Words>
  <Application>Microsoft Office PowerPoint</Application>
  <PresentationFormat>Widescreen</PresentationFormat>
  <Paragraphs>215</Paragraphs>
  <Slides>20</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Avenir Roman</vt:lpstr>
      <vt:lpstr>Calibri</vt:lpstr>
      <vt:lpstr>Calibri Light</vt:lpstr>
      <vt:lpstr>Gill Sans MT</vt:lpstr>
      <vt:lpstr>inherit</vt:lpstr>
      <vt:lpstr>Times New Roman</vt:lpstr>
      <vt:lpstr>Ubuntu</vt:lpstr>
      <vt:lpstr>Office Theme</vt:lpstr>
      <vt:lpstr>PowerPoint Presentation</vt:lpstr>
      <vt:lpstr>PowerPoint Presentation</vt:lpstr>
      <vt:lpstr>https://disabilityundersiege.org/current-research/</vt:lpstr>
      <vt:lpstr>Literature and Practice Review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Ted Tuthill (Education)</cp:lastModifiedBy>
  <cp:revision>57</cp:revision>
  <dcterms:created xsi:type="dcterms:W3CDTF">2020-11-09T10:29:28Z</dcterms:created>
  <dcterms:modified xsi:type="dcterms:W3CDTF">2021-03-31T08:47:02Z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0x01010016E9100CD8E7A648A03158BB4DBF918B</vt:lpwstr>
  </property>
</Properties>
</file>