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401" r:id="rId2"/>
    <p:sldId id="412" r:id="rId3"/>
    <p:sldId id="413" r:id="rId4"/>
    <p:sldId id="415" r:id="rId5"/>
    <p:sldId id="416" r:id="rId6"/>
    <p:sldId id="414" r:id="rId7"/>
    <p:sldId id="418" r:id="rId8"/>
    <p:sldId id="419" r:id="rId9"/>
    <p:sldId id="420" r:id="rId10"/>
    <p:sldId id="421" r:id="rId11"/>
    <p:sldId id="422" r:id="rId12"/>
    <p:sldId id="423" r:id="rId13"/>
    <p:sldId id="41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612" autoAdjust="0"/>
    <p:restoredTop sz="94755" autoAdjust="0"/>
  </p:normalViewPr>
  <p:slideViewPr>
    <p:cSldViewPr>
      <p:cViewPr varScale="1">
        <p:scale>
          <a:sx n="72" d="100"/>
          <a:sy n="72" d="100"/>
        </p:scale>
        <p:origin x="90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18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65264-3A15-4E5D-A5F1-0A9ACF55D67C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31927-5CEB-4FDF-BC34-2FF2A99C95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6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31927-5CEB-4FDF-BC34-2FF2A99C950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505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31927-5CEB-4FDF-BC34-2FF2A99C950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729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31927-5CEB-4FDF-BC34-2FF2A99C950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82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31927-5CEB-4FDF-BC34-2FF2A99C950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15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31927-5CEB-4FDF-BC34-2FF2A99C950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41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31927-5CEB-4FDF-BC34-2FF2A99C950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16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31927-5CEB-4FDF-BC34-2FF2A99C950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56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31927-5CEB-4FDF-BC34-2FF2A99C950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73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31927-5CEB-4FDF-BC34-2FF2A99C950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93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31927-5CEB-4FDF-BC34-2FF2A99C950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619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31927-5CEB-4FDF-BC34-2FF2A99C950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97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31927-5CEB-4FDF-BC34-2FF2A99C950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348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A2E6F-1757-45A4-A5B9-7B92EF0AB2DC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C8E30-3485-4A71-AF0E-A0F692265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A2E6F-1757-45A4-A5B9-7B92EF0AB2DC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C8E30-3485-4A71-AF0E-A0F692265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A2E6F-1757-45A4-A5B9-7B92EF0AB2DC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C8E30-3485-4A71-AF0E-A0F692265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A2E6F-1757-45A4-A5B9-7B92EF0AB2DC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C8E30-3485-4A71-AF0E-A0F692265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A2E6F-1757-45A4-A5B9-7B92EF0AB2DC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C8E30-3485-4A71-AF0E-A0F692265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A2E6F-1757-45A4-A5B9-7B92EF0AB2DC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C8E30-3485-4A71-AF0E-A0F692265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A2E6F-1757-45A4-A5B9-7B92EF0AB2DC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C8E30-3485-4A71-AF0E-A0F692265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A2E6F-1757-45A4-A5B9-7B92EF0AB2DC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C8E30-3485-4A71-AF0E-A0F692265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A2E6F-1757-45A4-A5B9-7B92EF0AB2DC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C8E30-3485-4A71-AF0E-A0F692265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A2E6F-1757-45A4-A5B9-7B92EF0AB2DC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C8E30-3485-4A71-AF0E-A0F692265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A2E6F-1757-45A4-A5B9-7B92EF0AB2DC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C8E30-3485-4A71-AF0E-A0F692265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A2E6F-1757-45A4-A5B9-7B92EF0AB2DC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C8E30-3485-4A71-AF0E-A0F692265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cid:3f2a194b-720d-4846-a283-c4e3f9aaec2d@namprd03.prod.outlook.com" TargetMode="External"/><Relationship Id="rId3" Type="http://schemas.openxmlformats.org/officeDocument/2006/relationships/hyperlink" Target="mailto:itabshuayb@gmail.com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itabshuayb@gmail.com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11F5E-C909-4218-A4D4-7C728A174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Words matter: Towards Inclusive Language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85B7B9-46F8-4D83-BD29-90A7D87A6227}"/>
              </a:ext>
            </a:extLst>
          </p:cNvPr>
          <p:cNvSpPr txBox="1"/>
          <p:nvPr/>
        </p:nvSpPr>
        <p:spPr>
          <a:xfrm>
            <a:off x="304800" y="3733800"/>
            <a:ext cx="8686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Dr. Itab Shuayb</a:t>
            </a:r>
          </a:p>
          <a:p>
            <a:r>
              <a:rPr lang="en-US" sz="2400" b="1" dirty="0"/>
              <a:t>Inclusive Design Specialist &amp; Researcher at Centre for Lebanese Studies </a:t>
            </a:r>
          </a:p>
          <a:p>
            <a:r>
              <a:rPr lang="en-US" sz="2400" b="1" dirty="0">
                <a:hlinkClick r:id="rId3"/>
              </a:rPr>
              <a:t>itabshuayb@gmail.com</a:t>
            </a:r>
            <a:endParaRPr lang="en-US" sz="2400" b="1" dirty="0"/>
          </a:p>
          <a:p>
            <a:r>
              <a:rPr lang="en-US" sz="2400" b="1" dirty="0"/>
              <a:t>31 March 2021</a:t>
            </a:r>
          </a:p>
          <a:p>
            <a:r>
              <a:rPr lang="en-US" sz="2000" b="1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59269A-35FF-4FC6-A930-59BE81AC42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68" y="5918201"/>
            <a:ext cx="2174196" cy="441942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DBA73D6-F666-4734-8276-AC569754D3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5561409"/>
            <a:ext cx="2942847" cy="11555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95A3C5-CB3D-4ACB-949A-793D5293BD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411" y="5584508"/>
            <a:ext cx="2955821" cy="798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50DBAE-5335-4F5B-B53F-793051B9B4BA}"/>
              </a:ext>
            </a:extLst>
          </p:cNvPr>
          <p:cNvPicPr/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57007"/>
            <a:ext cx="4972721" cy="22652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6370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11F5E-C909-4218-A4D4-7C728A174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82"/>
          </a:xfrm>
        </p:spPr>
        <p:txBody>
          <a:bodyPr>
            <a:normAutofit/>
          </a:bodyPr>
          <a:lstStyle/>
          <a:p>
            <a:r>
              <a:rPr lang="en-US" sz="2800" dirty="0"/>
              <a:t>Word 5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59269A-35FF-4FC6-A930-59BE81AC42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68" y="5918201"/>
            <a:ext cx="2174196" cy="441942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DBA73D6-F666-4734-8276-AC569754D3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5561409"/>
            <a:ext cx="2942847" cy="11555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95A3C5-CB3D-4ACB-949A-793D5293BD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411" y="5584508"/>
            <a:ext cx="2955821" cy="7987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6C4D19-5717-43EB-A89C-ECC42BF7DA71}"/>
              </a:ext>
            </a:extLst>
          </p:cNvPr>
          <p:cNvSpPr txBox="1"/>
          <p:nvPr/>
        </p:nvSpPr>
        <p:spPr>
          <a:xfrm>
            <a:off x="407368" y="907601"/>
            <a:ext cx="82794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Words such as Hearing impaired, deaf and dumb, deaf-mute should not be used 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2A0B985-8CCF-4C52-880E-BA771E9985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229684"/>
              </p:ext>
            </p:extLst>
          </p:nvPr>
        </p:nvGraphicFramePr>
        <p:xfrm>
          <a:off x="176023" y="1283712"/>
          <a:ext cx="8229600" cy="15560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339020328"/>
                    </a:ext>
                  </a:extLst>
                </a:gridCol>
              </a:tblGrid>
              <a:tr h="480594">
                <a:tc>
                  <a:txBody>
                    <a:bodyPr/>
                    <a:lstStyle/>
                    <a:p>
                      <a:pPr marL="22860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Make reference to the person first then the disability: </a:t>
                      </a: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 person who is hard of hearing, a person has a hearing impairment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A</a:t>
                      </a: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eaf Person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 capital D means people who use sign language and self-identify as being part of the Deaf community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Lower case </a:t>
                      </a: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refers to the adjective and all people that are deaf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066815773"/>
                  </a:ext>
                </a:extLst>
              </a:tr>
            </a:tbl>
          </a:graphicData>
        </a:graphic>
      </p:graphicFrame>
      <p:pic>
        <p:nvPicPr>
          <p:cNvPr id="6" name="Picture 5" descr="Letter&#10;&#10;Description automatically generated with medium confidence">
            <a:extLst>
              <a:ext uri="{FF2B5EF4-FFF2-40B4-BE49-F238E27FC236}">
                <a16:creationId xmlns:a16="http://schemas.microsoft.com/office/drawing/2014/main" id="{FC38CBFE-5A09-4A96-B98E-0ED7F3BE23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961364"/>
            <a:ext cx="7438136" cy="252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392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11F5E-C909-4218-A4D4-7C728A174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en-US" sz="2800" dirty="0"/>
              <a:t>Word 6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59269A-35FF-4FC6-A930-59BE81AC42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68" y="5918201"/>
            <a:ext cx="2174196" cy="441942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DBA73D6-F666-4734-8276-AC569754D3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5561409"/>
            <a:ext cx="2942847" cy="11555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95A3C5-CB3D-4ACB-949A-793D5293BD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411" y="5584508"/>
            <a:ext cx="2955821" cy="7987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6C4D19-5717-43EB-A89C-ECC42BF7DA71}"/>
              </a:ext>
            </a:extLst>
          </p:cNvPr>
          <p:cNvSpPr txBox="1"/>
          <p:nvPr/>
        </p:nvSpPr>
        <p:spPr>
          <a:xfrm>
            <a:off x="381000" y="1371600"/>
            <a:ext cx="82794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Words such as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Down’s or Mongoloid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or midget should not be used  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2A0B985-8CCF-4C52-880E-BA771E9985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5162"/>
              </p:ext>
            </p:extLst>
          </p:nvPr>
        </p:nvGraphicFramePr>
        <p:xfrm>
          <a:off x="405916" y="2036245"/>
          <a:ext cx="8229600" cy="5739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339020328"/>
                    </a:ext>
                  </a:extLst>
                </a:gridCol>
              </a:tblGrid>
              <a:tr h="480594">
                <a:tc>
                  <a:txBody>
                    <a:bodyPr/>
                    <a:lstStyle/>
                    <a:p>
                      <a:pPr marL="22860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Make reference to the person first then the disability: e.g.: A person has down syndrome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066815773"/>
                  </a:ext>
                </a:extLst>
              </a:tr>
            </a:tbl>
          </a:graphicData>
        </a:graphic>
      </p:graphicFrame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146B3AA-D39F-41AD-A448-DDD8DEC1FE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68" y="2851176"/>
            <a:ext cx="7364984" cy="255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44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11F5E-C909-4218-A4D4-7C728A174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en-US" sz="2800" dirty="0"/>
              <a:t>Word 7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59269A-35FF-4FC6-A930-59BE81AC42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68" y="5918201"/>
            <a:ext cx="2174196" cy="441942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DBA73D6-F666-4734-8276-AC569754D3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5561409"/>
            <a:ext cx="2942847" cy="11555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95A3C5-CB3D-4ACB-949A-793D5293BD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411" y="5584508"/>
            <a:ext cx="2955821" cy="7987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6C4D19-5717-43EB-A89C-ECC42BF7DA71}"/>
              </a:ext>
            </a:extLst>
          </p:cNvPr>
          <p:cNvSpPr txBox="1"/>
          <p:nvPr/>
        </p:nvSpPr>
        <p:spPr>
          <a:xfrm>
            <a:off x="381000" y="1371600"/>
            <a:ext cx="82794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Expressions such as a learning disabled person should not be used  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2A0B985-8CCF-4C52-880E-BA771E9985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360928"/>
              </p:ext>
            </p:extLst>
          </p:nvPr>
        </p:nvGraphicFramePr>
        <p:xfrm>
          <a:off x="405916" y="2036245"/>
          <a:ext cx="8229600" cy="5739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339020328"/>
                    </a:ext>
                  </a:extLst>
                </a:gridCol>
              </a:tblGrid>
              <a:tr h="480594">
                <a:tc>
                  <a:txBody>
                    <a:bodyPr/>
                    <a:lstStyle/>
                    <a:p>
                      <a:pPr marL="22860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Make reference to the person first then the disability. A person has a learning disability/ Dyslexia/ dyscalculia/ dysgraphia </a:t>
                      </a: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066815773"/>
                  </a:ext>
                </a:extLst>
              </a:tr>
            </a:tbl>
          </a:graphicData>
        </a:graphic>
      </p:graphicFrame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2345A1B-D982-42D8-AED9-56E20E3042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942163"/>
            <a:ext cx="7356856" cy="269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484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E0EDCB-A37D-424A-9ECA-C7D445CE24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09800"/>
            <a:ext cx="8744377" cy="44958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85B7B9-46F8-4D83-BD29-90A7D87A6227}"/>
              </a:ext>
            </a:extLst>
          </p:cNvPr>
          <p:cNvSpPr txBox="1"/>
          <p:nvPr/>
        </p:nvSpPr>
        <p:spPr>
          <a:xfrm>
            <a:off x="197187" y="2133600"/>
            <a:ext cx="338421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Dr. Itab Shuayb</a:t>
            </a:r>
          </a:p>
          <a:p>
            <a:r>
              <a:rPr lang="en-US" sz="2000" b="1" dirty="0"/>
              <a:t>Inclusive Design Specialist</a:t>
            </a:r>
          </a:p>
          <a:p>
            <a:r>
              <a:rPr lang="en-US" sz="2000" b="1" dirty="0">
                <a:hlinkClick r:id="rId3"/>
              </a:rPr>
              <a:t>itabshuayb@gmail.com</a:t>
            </a:r>
            <a:endParaRPr lang="en-US" sz="2000" b="1" dirty="0"/>
          </a:p>
          <a:p>
            <a:r>
              <a:rPr lang="en-US" sz="2000" b="1" dirty="0"/>
              <a:t>31 March 2021  </a:t>
            </a:r>
          </a:p>
          <a:p>
            <a:r>
              <a:rPr lang="en-US" dirty="0"/>
              <a:t> </a:t>
            </a:r>
          </a:p>
        </p:txBody>
      </p:sp>
      <p:pic>
        <p:nvPicPr>
          <p:cNvPr id="8" name="Picture 3" descr="C:\Users\User\Desktop\imagesK499V4QP.jpg">
            <a:extLst>
              <a:ext uri="{FF2B5EF4-FFF2-40B4-BE49-F238E27FC236}">
                <a16:creationId xmlns:a16="http://schemas.microsoft.com/office/drawing/2014/main" id="{A4625E12-CF32-482F-83EC-F9B0ACE55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971800" y="47020"/>
            <a:ext cx="2427732" cy="2427732"/>
          </a:xfrm>
          <a:prstGeom prst="rect">
            <a:avLst/>
          </a:prstGeom>
          <a:noFill/>
        </p:spPr>
      </p:pic>
      <p:pic>
        <p:nvPicPr>
          <p:cNvPr id="9" name="Picture 2" descr="C:\Users\User\Desktop\2c5e354.jpg">
            <a:extLst>
              <a:ext uri="{FF2B5EF4-FFF2-40B4-BE49-F238E27FC236}">
                <a16:creationId xmlns:a16="http://schemas.microsoft.com/office/drawing/2014/main" id="{2BB6ECB5-EC4D-4AFA-9319-7D8C606CC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519081" y="2286000"/>
            <a:ext cx="2427732" cy="1614441"/>
          </a:xfrm>
          <a:prstGeom prst="rect">
            <a:avLst/>
          </a:prstGeom>
          <a:noFill/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4A6D53D5-6188-4E59-996D-184A29C968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491064"/>
            <a:ext cx="2427732" cy="1359529"/>
          </a:xfrm>
          <a:prstGeom prst="rect">
            <a:avLst/>
          </a:prstGeom>
        </p:spPr>
      </p:pic>
      <p:pic>
        <p:nvPicPr>
          <p:cNvPr id="11" name="Picture 4" descr="C:\Users\User\Desktop\14.png">
            <a:extLst>
              <a:ext uri="{FF2B5EF4-FFF2-40B4-BE49-F238E27FC236}">
                <a16:creationId xmlns:a16="http://schemas.microsoft.com/office/drawing/2014/main" id="{032C73C4-3F85-4C78-A963-A901A8E67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2590800" y="3809834"/>
            <a:ext cx="2427732" cy="15606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5649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11F5E-C909-4218-A4D4-7C728A174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Medical Model of Disability </a:t>
            </a:r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59269A-35FF-4FC6-A930-59BE81AC42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68" y="5918201"/>
            <a:ext cx="2174196" cy="441942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DBA73D6-F666-4734-8276-AC569754D3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5561409"/>
            <a:ext cx="2942847" cy="11555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95A3C5-CB3D-4ACB-949A-793D5293BD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411" y="5584508"/>
            <a:ext cx="2955821" cy="7987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13B9F43-8E65-4D27-877F-7D09BEB4BF8F}"/>
              </a:ext>
            </a:extLst>
          </p:cNvPr>
          <p:cNvSpPr txBox="1"/>
          <p:nvPr/>
        </p:nvSpPr>
        <p:spPr>
          <a:xfrm>
            <a:off x="304800" y="2209800"/>
            <a:ext cx="8191500" cy="2957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Defines disability in </a:t>
            </a:r>
            <a:r>
              <a:rPr lang="en-GB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medical terms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such as the </a:t>
            </a:r>
            <a:r>
              <a:rPr lang="en-GB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blind, the handicapped, or mentally ill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en-US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Legitimizes </a:t>
            </a:r>
            <a:r>
              <a:rPr lang="en-GB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prejudice and discrimination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against people with disabilities.  </a:t>
            </a:r>
            <a:endParaRPr lang="en-US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Implies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special rehabilitation centers, special services, and special schools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are provided.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Excludes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people with disabilities from gaining equal and full access to mainstream education, employment, and services.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66A40E9-24CF-404D-BEB5-6B4FAB4AAB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770116"/>
              </p:ext>
            </p:extLst>
          </p:nvPr>
        </p:nvGraphicFramePr>
        <p:xfrm>
          <a:off x="228600" y="1231989"/>
          <a:ext cx="8229600" cy="10800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18387340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The medical model of disability was first adopted by the World Health Organization (WHO) in the 1980s. 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4115929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0690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11F5E-C909-4218-A4D4-7C728A174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Medical Model of Disability </a:t>
            </a:r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59269A-35FF-4FC6-A930-59BE81AC42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68" y="5918201"/>
            <a:ext cx="2174196" cy="441942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DBA73D6-F666-4734-8276-AC569754D3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5561409"/>
            <a:ext cx="2942847" cy="11555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95A3C5-CB3D-4ACB-949A-793D5293BD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411" y="5584508"/>
            <a:ext cx="2955821" cy="7987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1B5445-ADBA-41E0-BA01-48A9ECB399A2}"/>
              </a:ext>
            </a:extLst>
          </p:cNvPr>
          <p:cNvSpPr txBox="1"/>
          <p:nvPr/>
        </p:nvSpPr>
        <p:spPr>
          <a:xfrm>
            <a:off x="381000" y="1535552"/>
            <a:ext cx="8458200" cy="2542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Describes a person as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incapable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carrying out normal social activities because of an impairment or disability.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Uses the terms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“We”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“them”,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“people with disabilities”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“able-bodied”, “normal”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“abnormal”.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Emphasizes that people with disabilities are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dependent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need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help,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need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medical cure. 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381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11F5E-C909-4218-A4D4-7C728A174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Social Model of Disability </a:t>
            </a:r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59269A-35FF-4FC6-A930-59BE81AC42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68" y="5918201"/>
            <a:ext cx="2174196" cy="441942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DBA73D6-F666-4734-8276-AC569754D3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5561409"/>
            <a:ext cx="2942847" cy="11555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95A3C5-CB3D-4ACB-949A-793D5293BD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411" y="5584508"/>
            <a:ext cx="2955821" cy="7987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1F25FFC-6E82-4AF6-B2C4-5D59EED211AC}"/>
              </a:ext>
            </a:extLst>
          </p:cNvPr>
          <p:cNvSpPr txBox="1"/>
          <p:nvPr/>
        </p:nvSpPr>
        <p:spPr>
          <a:xfrm>
            <a:off x="381000" y="2362200"/>
            <a:ext cx="8382000" cy="308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Defines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disability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 something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imposed on top of people’s impairments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by the way attitudes and barriers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limit their full participation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society.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States that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society discriminates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against people with disabilities and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restricts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them from accessing public and private services.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Legitimizes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inclusion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people with disabilities by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removing the attitudinal and physical barriers.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Includes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inclusive policies and designs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that provide equal access to all services.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0A25E6E-CAB2-4DF3-A170-B7DD2DB016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022330"/>
              </p:ext>
            </p:extLst>
          </p:nvPr>
        </p:nvGraphicFramePr>
        <p:xfrm>
          <a:off x="397025" y="1296670"/>
          <a:ext cx="8229600" cy="10800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18387340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social model of disability was developed in the late 1970s by activists in the Union of the Physically Impaired Against Segregation (UPIAS).  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4115929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0756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11F5E-C909-4218-A4D4-7C728A174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Social Model of Disability </a:t>
            </a:r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59269A-35FF-4FC6-A930-59BE81AC42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68" y="5918201"/>
            <a:ext cx="2174196" cy="441942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DBA73D6-F666-4734-8276-AC569754D3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5561409"/>
            <a:ext cx="2942847" cy="11555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95A3C5-CB3D-4ACB-949A-793D5293BD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411" y="5584508"/>
            <a:ext cx="2955821" cy="7987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1F25FFC-6E82-4AF6-B2C4-5D59EED211AC}"/>
              </a:ext>
            </a:extLst>
          </p:cNvPr>
          <p:cNvSpPr txBox="1"/>
          <p:nvPr/>
        </p:nvSpPr>
        <p:spPr>
          <a:xfrm>
            <a:off x="533400" y="1752600"/>
            <a:ext cx="8382000" cy="2126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Describes disabilities as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impairments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that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not limit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carrying out normal social activities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once barriers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are removed.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Uses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inclusive terms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such as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people,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without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disabilities.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Emphasizes that people with disabilities can have full participation in society once services and built environments are designed inclusively.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534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11F5E-C909-4218-A4D4-7C728A174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en-US" sz="2800" dirty="0"/>
              <a:t>Word 1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59269A-35FF-4FC6-A930-59BE81AC42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68" y="5918201"/>
            <a:ext cx="2174196" cy="441942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DBA73D6-F666-4734-8276-AC569754D3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5561409"/>
            <a:ext cx="2942847" cy="11555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95A3C5-CB3D-4ACB-949A-793D5293BD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411" y="5584508"/>
            <a:ext cx="2955821" cy="7987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6C4D19-5717-43EB-A89C-ECC42BF7DA71}"/>
              </a:ext>
            </a:extLst>
          </p:cNvPr>
          <p:cNvSpPr txBox="1"/>
          <p:nvPr/>
        </p:nvSpPr>
        <p:spPr>
          <a:xfrm>
            <a:off x="762000" y="1138535"/>
            <a:ext cx="78222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Words used to describe a person with a disability such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 courageous, brave, overcome a disability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should not be used and should be replaced by 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4E64E22-C7D5-4DD6-AEDF-04E3EA881F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917827"/>
              </p:ext>
            </p:extLst>
          </p:nvPr>
        </p:nvGraphicFramePr>
        <p:xfrm>
          <a:off x="228600" y="1905000"/>
          <a:ext cx="8229600" cy="6377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18387340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Avoid using these words as this implies that it is unusual for people with disabilities to have talents and the ability to contribute to society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4115929681"/>
                  </a:ext>
                </a:extLst>
              </a:tr>
            </a:tbl>
          </a:graphicData>
        </a:graphic>
      </p:graphicFrame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2F66683B-5416-47DE-A65A-C13AAC7905B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12274"/>
            <a:ext cx="7405624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16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11F5E-C909-4218-A4D4-7C728A174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en-US" sz="2800" dirty="0"/>
              <a:t>Word 2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59269A-35FF-4FC6-A930-59BE81AC42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68" y="5918201"/>
            <a:ext cx="2174196" cy="441942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DBA73D6-F666-4734-8276-AC569754D3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5561409"/>
            <a:ext cx="2942847" cy="11555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95A3C5-CB3D-4ACB-949A-793D5293BD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411" y="5584508"/>
            <a:ext cx="2955821" cy="7987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6C4D19-5717-43EB-A89C-ECC42BF7DA71}"/>
              </a:ext>
            </a:extLst>
          </p:cNvPr>
          <p:cNvSpPr txBox="1"/>
          <p:nvPr/>
        </p:nvSpPr>
        <p:spPr>
          <a:xfrm>
            <a:off x="381000" y="1371600"/>
            <a:ext cx="82794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Words such as an autistic patient, suffers from autism, suffers from disability should not be used  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9FE421D-2D5D-4ACF-9948-E8E51C23FB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584299"/>
              </p:ext>
            </p:extLst>
          </p:nvPr>
        </p:nvGraphicFramePr>
        <p:xfrm>
          <a:off x="457200" y="1998618"/>
          <a:ext cx="8229600" cy="6055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603217929"/>
                    </a:ext>
                  </a:extLst>
                </a:gridCol>
              </a:tblGrid>
              <a:tr h="6055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Make reference to the person first then the disability, e.g. A person has a disability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587979900"/>
                  </a:ext>
                </a:extLst>
              </a:tr>
            </a:tbl>
          </a:graphicData>
        </a:graphic>
      </p:graphicFrame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A33D000-D5CA-43E4-BE55-8765056CC9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41795"/>
            <a:ext cx="7430008" cy="269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85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11F5E-C909-4218-A4D4-7C728A174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en-US" sz="2800" dirty="0"/>
              <a:t>Word 3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59269A-35FF-4FC6-A930-59BE81AC42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68" y="5918201"/>
            <a:ext cx="2174196" cy="441942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DBA73D6-F666-4734-8276-AC569754D3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5561409"/>
            <a:ext cx="2942847" cy="11555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95A3C5-CB3D-4ACB-949A-793D5293BD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411" y="5584508"/>
            <a:ext cx="2955821" cy="7987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6C4D19-5717-43EB-A89C-ECC42BF7DA71}"/>
              </a:ext>
            </a:extLst>
          </p:cNvPr>
          <p:cNvSpPr txBox="1"/>
          <p:nvPr/>
        </p:nvSpPr>
        <p:spPr>
          <a:xfrm>
            <a:off x="381000" y="1371600"/>
            <a:ext cx="82794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Words such as handicapped, disabled, the disabled, physically challenged should not be used 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2A0B985-8CCF-4C52-880E-BA771E9985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350901"/>
              </p:ext>
            </p:extLst>
          </p:nvPr>
        </p:nvGraphicFramePr>
        <p:xfrm>
          <a:off x="405916" y="2036245"/>
          <a:ext cx="8229600" cy="5739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339020328"/>
                    </a:ext>
                  </a:extLst>
                </a:gridCol>
              </a:tblGrid>
              <a:tr h="48059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Make reference to the person first then the disability, e.g. A person has a mobility impairment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066815773"/>
                  </a:ext>
                </a:extLst>
              </a:tr>
            </a:tbl>
          </a:graphicData>
        </a:graphic>
      </p:graphicFrame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946FEB29-2881-4340-977D-6CA41182F9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19" y="2900680"/>
            <a:ext cx="7430008" cy="258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137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11F5E-C909-4218-A4D4-7C728A174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en-US" sz="2800" dirty="0"/>
              <a:t>Word 4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59269A-35FF-4FC6-A930-59BE81AC42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68" y="5918201"/>
            <a:ext cx="2174196" cy="441942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DBA73D6-F666-4734-8276-AC569754D3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5561409"/>
            <a:ext cx="2942847" cy="11555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95A3C5-CB3D-4ACB-949A-793D5293BD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411" y="5584508"/>
            <a:ext cx="2955821" cy="7987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6C4D19-5717-43EB-A89C-ECC42BF7DA71}"/>
              </a:ext>
            </a:extLst>
          </p:cNvPr>
          <p:cNvSpPr txBox="1"/>
          <p:nvPr/>
        </p:nvSpPr>
        <p:spPr>
          <a:xfrm>
            <a:off x="381000" y="1371600"/>
            <a:ext cx="82794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Words such as the blind person and visually challenged should not be used 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2A0B985-8CCF-4C52-880E-BA771E9985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690506"/>
              </p:ext>
            </p:extLst>
          </p:nvPr>
        </p:nvGraphicFramePr>
        <p:xfrm>
          <a:off x="405916" y="2036245"/>
          <a:ext cx="8229600" cy="6755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339020328"/>
                    </a:ext>
                  </a:extLst>
                </a:gridCol>
              </a:tblGrid>
              <a:tr h="48059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Make reference to the person first then the disability,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eg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 A person who is blind and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  person has a visual impairment/ low vision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066815773"/>
                  </a:ext>
                </a:extLst>
              </a:tr>
            </a:tbl>
          </a:graphicData>
        </a:graphic>
      </p:graphicFrame>
      <p:pic>
        <p:nvPicPr>
          <p:cNvPr id="11" name="Picture 10" descr="Diagram, bubble chart&#10;&#10;Description automatically generated">
            <a:extLst>
              <a:ext uri="{FF2B5EF4-FFF2-40B4-BE49-F238E27FC236}">
                <a16:creationId xmlns:a16="http://schemas.microsoft.com/office/drawing/2014/main" id="{AC452B05-1B92-43EF-9960-581E089B1D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63" y="2895600"/>
            <a:ext cx="7462520" cy="253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70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2517</TotalTime>
  <Words>665</Words>
  <Application>Microsoft Office PowerPoint</Application>
  <PresentationFormat>On-screen Show (4:3)</PresentationFormat>
  <Paragraphs>70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Symbol</vt:lpstr>
      <vt:lpstr>Times New Roman</vt:lpstr>
      <vt:lpstr>Office Theme</vt:lpstr>
      <vt:lpstr>Words matter: Towards Inclusive Language </vt:lpstr>
      <vt:lpstr>Medical Model of Disability </vt:lpstr>
      <vt:lpstr>Medical Model of Disability </vt:lpstr>
      <vt:lpstr>Social Model of Disability </vt:lpstr>
      <vt:lpstr>Social Model of Disability </vt:lpstr>
      <vt:lpstr>Word 1 </vt:lpstr>
      <vt:lpstr>Word 2 </vt:lpstr>
      <vt:lpstr>Word 3 </vt:lpstr>
      <vt:lpstr>Word 4 </vt:lpstr>
      <vt:lpstr>Word 5 </vt:lpstr>
      <vt:lpstr>Word 6 </vt:lpstr>
      <vt:lpstr>Word 7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Rebuilding Better  Guidelines for inclusive and Sustainable Built Environments</dc:title>
  <dc:creator>Itab Shuayb</dc:creator>
  <cp:lastModifiedBy>martinsl</cp:lastModifiedBy>
  <cp:revision>94</cp:revision>
  <dcterms:created xsi:type="dcterms:W3CDTF">2020-11-04T10:04:20Z</dcterms:created>
  <dcterms:modified xsi:type="dcterms:W3CDTF">2021-03-30T12:22:15Z</dcterms:modified>
</cp:coreProperties>
</file>